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3" r:id="rId3"/>
    <p:sldId id="264" r:id="rId4"/>
    <p:sldId id="265" r:id="rId5"/>
    <p:sldId id="266" r:id="rId6"/>
    <p:sldId id="268" r:id="rId7"/>
    <p:sldId id="267" r:id="rId8"/>
    <p:sldId id="261" r:id="rId9"/>
    <p:sldId id="257" r:id="rId10"/>
    <p:sldId id="262" r:id="rId11"/>
    <p:sldId id="269" r:id="rId12"/>
    <p:sldId id="271" r:id="rId13"/>
    <p:sldId id="270" r:id="rId14"/>
    <p:sldId id="272" r:id="rId15"/>
    <p:sldId id="275" r:id="rId16"/>
    <p:sldId id="313" r:id="rId17"/>
    <p:sldId id="314" r:id="rId18"/>
    <p:sldId id="315" r:id="rId19"/>
    <p:sldId id="316" r:id="rId20"/>
    <p:sldId id="317" r:id="rId21"/>
    <p:sldId id="277" r:id="rId22"/>
    <p:sldId id="278" r:id="rId23"/>
    <p:sldId id="281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10" r:id="rId53"/>
    <p:sldId id="311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29" autoAdjust="0"/>
  </p:normalViewPr>
  <p:slideViewPr>
    <p:cSldViewPr>
      <p:cViewPr varScale="1">
        <p:scale>
          <a:sx n="98" d="100"/>
          <a:sy n="98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8E3F6-2232-41BB-9537-8472937421F7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EF516-4105-4789-AA51-B1B7211C3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EF516-4105-4789-AA51-B1B7211C3F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970D-1174-4441-BDB7-F0E15D10A446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3CB7-FBA8-486C-AB29-80ABFFA2A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crazy_contraptions%20Guide.pd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student_portfolio.pd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contraption_base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easy_engineering_guide.pd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Easy_Engineering_Ruler.pd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eachergee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1"/>
            <a:ext cx="8534400" cy="3886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Using 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TeacherGeek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® Crazy</a:t>
            </a:r>
            <a:r>
              <a:rPr lang="en-US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Contraptions with </a:t>
            </a:r>
            <a:br>
              <a:rPr lang="en-US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Activity 1.5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Rube Goldberg Device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Crazy Contraptions Activity Guide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876800" y="1447800"/>
            <a:ext cx="340082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15240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The </a:t>
            </a:r>
            <a:r>
              <a:rPr lang="en-US" dirty="0" err="1" smtClean="0"/>
              <a:t>TeacherGeek</a:t>
            </a:r>
            <a:r>
              <a:rPr lang="en-US" dirty="0" smtClean="0"/>
              <a:t> Crazy Contraptions Activity Guide is centered around the engineering design process.</a:t>
            </a:r>
          </a:p>
          <a:p>
            <a:pPr lvl="0"/>
            <a:r>
              <a:rPr lang="en-US" dirty="0" smtClean="0"/>
              <a:t>Resources are provided for each design process step. </a:t>
            </a:r>
          </a:p>
          <a:p>
            <a:pPr lvl="0"/>
            <a:r>
              <a:rPr lang="en-US" dirty="0" smtClean="0"/>
              <a:t>Copy one class set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Crazy Contraptions Student Portfolio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1524000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This document interfaces with the activity guide</a:t>
            </a:r>
          </a:p>
          <a:p>
            <a:pPr lvl="0"/>
            <a:r>
              <a:rPr lang="en-US" dirty="0" smtClean="0"/>
              <a:t>Students use this document to record their progress as they navigate the design process</a:t>
            </a:r>
          </a:p>
          <a:p>
            <a:pPr lvl="0"/>
            <a:r>
              <a:rPr lang="en-US" dirty="0" smtClean="0"/>
              <a:t>Copy one portfolio per student</a:t>
            </a:r>
          </a:p>
        </p:txBody>
      </p:sp>
      <p:pic>
        <p:nvPicPr>
          <p:cNvPr id="3" name="Content Placeholder 2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8243" y="1447800"/>
            <a:ext cx="339753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Crazy Contraptions Base Drilling Guide</a:t>
            </a:r>
            <a:endParaRPr 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038600" cy="4419600"/>
          </a:xfrm>
        </p:spPr>
        <p:txBody>
          <a:bodyPr/>
          <a:lstStyle/>
          <a:p>
            <a:pPr lvl="0"/>
            <a:r>
              <a:rPr lang="en-US" dirty="0" smtClean="0"/>
              <a:t>You can buy Crazy Contraptions bases from </a:t>
            </a:r>
            <a:r>
              <a:rPr lang="en-US" dirty="0" err="1" smtClean="0"/>
              <a:t>TeacherGeek</a:t>
            </a:r>
            <a:r>
              <a:rPr lang="en-US" dirty="0" smtClean="0"/>
              <a:t>, or build your own.</a:t>
            </a:r>
          </a:p>
          <a:p>
            <a:pPr lvl="0"/>
            <a:r>
              <a:rPr lang="en-US" dirty="0" smtClean="0"/>
              <a:t>If you build your own, this template is used to locate the holes in the base</a:t>
            </a:r>
          </a:p>
        </p:txBody>
      </p:sp>
      <p:pic>
        <p:nvPicPr>
          <p:cNvPr id="3074" name="Picture 2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3384363" cy="4405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Easy Engineering Guide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038600" cy="4419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This guide will give you a basic understanding of Easy Engineering components, and how they can be used.</a:t>
            </a:r>
          </a:p>
          <a:p>
            <a:pPr lvl="0"/>
            <a:r>
              <a:rPr lang="en-US" dirty="0" smtClean="0"/>
              <a:t>This guide will be used during the prototyping phase of the design process.</a:t>
            </a:r>
          </a:p>
          <a:p>
            <a:pPr lvl="0"/>
            <a:r>
              <a:rPr lang="en-US" dirty="0" smtClean="0"/>
              <a:t>Copy one class set</a:t>
            </a:r>
          </a:p>
          <a:p>
            <a:pPr lvl="0"/>
            <a:endParaRPr lang="en-US" dirty="0" smtClean="0"/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3397250" cy="44057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Easy Engineering Ruler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077200" cy="2057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 Easy Engineering Ruler is used to measure lengths of dowels, connector strips, and wood strips</a:t>
            </a:r>
          </a:p>
          <a:p>
            <a:pPr lvl="0"/>
            <a:r>
              <a:rPr lang="en-US" dirty="0" smtClean="0"/>
              <a:t>The Easy Engineering system uses the Metric Measurement System</a:t>
            </a:r>
          </a:p>
          <a:p>
            <a:pPr lvl="0"/>
            <a:r>
              <a:rPr lang="en-US" dirty="0" smtClean="0"/>
              <a:t>Tip: Laminate the rulers so they last longer.</a:t>
            </a:r>
          </a:p>
        </p:txBody>
      </p:sp>
      <p:pic>
        <p:nvPicPr>
          <p:cNvPr id="4098" name="Picture 2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8305800" cy="244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876800"/>
            <a:ext cx="4953000" cy="1456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1981200"/>
            <a:ext cx="199037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683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Take some time to read through these documents</a:t>
            </a:r>
            <a:endParaRPr lang="en-US" sz="3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4343400" y="1219200"/>
            <a:ext cx="2462051" cy="3276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Content Placeholde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371600"/>
            <a:ext cx="2711119" cy="3611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00" y="3200400"/>
            <a:ext cx="2398367" cy="3110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Easy Engineering Tools – Easy Cutter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81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Engineering Tools – Reamers</a:t>
            </a:r>
            <a:endParaRPr lang="en-US"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52400" y="838200"/>
            <a:ext cx="6708913" cy="3810000"/>
          </a:xfrm>
          <a:prstGeom prst="rect">
            <a:avLst/>
          </a:prstGeom>
        </p:spPr>
      </p:pic>
      <p:pic>
        <p:nvPicPr>
          <p:cNvPr id="5" name="Picture 4" descr="Image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6800" y="17526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37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457200" y="1371600"/>
            <a:ext cx="6121390" cy="522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bar soap to help assemble parts with dowels </a:t>
            </a:r>
            <a:endParaRPr lang="en-US" dirty="0"/>
          </a:p>
        </p:txBody>
      </p:sp>
      <p:pic>
        <p:nvPicPr>
          <p:cNvPr id="3" name="Picture 2" descr="IMG_1380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3505200" y="2286000"/>
            <a:ext cx="487639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4495800" y="3124200"/>
            <a:ext cx="1905000" cy="990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drill press setup to drill dowel sized holes in wood strips</a:t>
            </a:r>
            <a:endParaRPr lang="en-US" dirty="0"/>
          </a:p>
        </p:txBody>
      </p:sp>
      <p:pic>
        <p:nvPicPr>
          <p:cNvPr id="3" name="Picture 2" descr="IMG_138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533400" y="1905000"/>
            <a:ext cx="4178531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IMG_136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 rot="5400000">
            <a:off x="5648512" y="2809688"/>
            <a:ext cx="4114800" cy="2305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7827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Set of resources to </a:t>
            </a:r>
            <a:br>
              <a:rPr lang="en-US" sz="54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help your students succeed.</a:t>
            </a:r>
            <a:endParaRPr lang="en-US" sz="5400" b="1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429000"/>
          </a:xfrm>
        </p:spPr>
        <p:txBody>
          <a:bodyPr/>
          <a:lstStyle/>
          <a:p>
            <a:r>
              <a:rPr lang="en-US" dirty="0" smtClean="0"/>
              <a:t>The Crazy Contraptions Activity is not a replacement for Activity 1.5 Rube Goldberg Device. </a:t>
            </a:r>
          </a:p>
          <a:p>
            <a:r>
              <a:rPr lang="en-US" dirty="0" smtClean="0"/>
              <a:t>It is a set of resources for your students to use that will increase safety, rigor, efficiency, and success.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drill press setup to drill holes in bases</a:t>
            </a:r>
            <a:endParaRPr lang="en-US" dirty="0"/>
          </a:p>
        </p:txBody>
      </p:sp>
      <p:pic>
        <p:nvPicPr>
          <p:cNvPr id="3" name="Picture 2" descr="IMG_138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Contraptions</a:t>
            </a:r>
            <a:endParaRPr lang="en-US" dirty="0"/>
          </a:p>
        </p:txBody>
      </p:sp>
      <p:pic>
        <p:nvPicPr>
          <p:cNvPr id="3" name="Picture 2" descr="IMG_133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3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4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3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4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 rot="5400000">
            <a:off x="2195513" y="2239963"/>
            <a:ext cx="4752975" cy="356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4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4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4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4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Increased Safety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 Glue tends to be the number one cause of injury for students working on Rube Goldberg Devices. The </a:t>
            </a:r>
            <a:r>
              <a:rPr lang="en-US" dirty="0" err="1" smtClean="0"/>
              <a:t>TeacherGeek</a:t>
            </a:r>
            <a:r>
              <a:rPr lang="en-US" dirty="0" smtClean="0"/>
              <a:t>® Easy Engineering System significantly reduces the usage of hot glue.</a:t>
            </a:r>
          </a:p>
          <a:p>
            <a:r>
              <a:rPr lang="en-US" dirty="0" smtClean="0"/>
              <a:t>Few (if any) power tools are required</a:t>
            </a:r>
          </a:p>
        </p:txBody>
      </p:sp>
      <p:sp>
        <p:nvSpPr>
          <p:cNvPr id="4" name="Cross 3"/>
          <p:cNvSpPr/>
          <p:nvPr/>
        </p:nvSpPr>
        <p:spPr>
          <a:xfrm>
            <a:off x="6934200" y="457200"/>
            <a:ext cx="914400" cy="914400"/>
          </a:xfrm>
          <a:prstGeom prst="plus">
            <a:avLst>
              <a:gd name="adj" fmla="val 340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ross 4"/>
          <p:cNvSpPr/>
          <p:nvPr/>
        </p:nvSpPr>
        <p:spPr>
          <a:xfrm>
            <a:off x="1219200" y="457200"/>
            <a:ext cx="914400" cy="914400"/>
          </a:xfrm>
          <a:prstGeom prst="plus">
            <a:avLst>
              <a:gd name="adj" fmla="val 340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4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5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5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5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5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5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5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5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 rot="5400000">
            <a:off x="2195513" y="2239963"/>
            <a:ext cx="4752975" cy="356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5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kern="1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Increased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Rigor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Make the most of the time your students spend working on the Rube Goldberg Activity.</a:t>
            </a:r>
          </a:p>
          <a:p>
            <a:r>
              <a:rPr lang="en-US" dirty="0" smtClean="0"/>
              <a:t>Incorporate concepts such as the design process, mechanical advantage, creating and using a design matrix, and more.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886200"/>
            <a:ext cx="22193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6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6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 rot="16200000">
            <a:off x="2195513" y="2239963"/>
            <a:ext cx="4752975" cy="356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6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6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6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6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6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6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6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6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kern="1200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Increased </a:t>
            </a:r>
            <a:r>
              <a:rPr lang="en-US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Efficiency</a:t>
            </a:r>
            <a:endParaRPr lang="en-US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Fastening Techniques cut down on time wasted waiting for hot glue to solidify.</a:t>
            </a:r>
          </a:p>
          <a:p>
            <a:r>
              <a:rPr lang="en-US" dirty="0" smtClean="0"/>
              <a:t>Do you have a design change? It’s no big deal with the Easy Engineering System</a:t>
            </a:r>
          </a:p>
          <a:p>
            <a:r>
              <a:rPr lang="en-US" dirty="0" smtClean="0"/>
              <a:t>Parts move freely with little friction</a:t>
            </a:r>
            <a:endParaRPr lang="en-US" dirty="0"/>
          </a:p>
        </p:txBody>
      </p:sp>
      <p:pic>
        <p:nvPicPr>
          <p:cNvPr id="4" name="Picture 3" descr="IMG_137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685800" y="4308660"/>
            <a:ext cx="3398837" cy="254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1369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4495800" y="4286035"/>
            <a:ext cx="3429000" cy="257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7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7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7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7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 rot="5400000">
            <a:off x="2195513" y="2239963"/>
            <a:ext cx="4752975" cy="356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Contraptions</a:t>
            </a:r>
            <a:endParaRPr lang="en-US" dirty="0"/>
          </a:p>
        </p:txBody>
      </p:sp>
      <p:pic>
        <p:nvPicPr>
          <p:cNvPr id="3" name="Picture 2" descr="IMG_137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Increased Cost Efficiency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One stop shop </a:t>
            </a:r>
            <a:r>
              <a:rPr lang="en-US" dirty="0" smtClean="0"/>
              <a:t>– All of the components needed to build Rube Goldberg Devices are included.</a:t>
            </a:r>
          </a:p>
          <a:p>
            <a:r>
              <a:rPr lang="en-US" b="1" dirty="0" smtClean="0"/>
              <a:t>Recycle</a:t>
            </a:r>
            <a:r>
              <a:rPr lang="en-US" dirty="0" smtClean="0"/>
              <a:t> – Contraptions can be taken apart and the parts can be reused for many classes. The more parts you recycle, the less you need to purchase.</a:t>
            </a:r>
            <a:endParaRPr lang="en-US" dirty="0"/>
          </a:p>
        </p:txBody>
      </p:sp>
      <p:pic>
        <p:nvPicPr>
          <p:cNvPr id="4" name="Picture 3" descr="IMG_138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514601" y="4682730"/>
            <a:ext cx="2743200" cy="205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1385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5410200" y="4705355"/>
            <a:ext cx="2743200" cy="20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Increased Success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Once students understand how to use the Easy Engineering system, they can easily turn their designs into reality.</a:t>
            </a:r>
          </a:p>
          <a:p>
            <a:r>
              <a:rPr lang="en-US" dirty="0" smtClean="0"/>
              <a:t>Reduce the “I’m Done” comments. Students can continually refine and improve their designs. </a:t>
            </a:r>
            <a:endParaRPr lang="en-US" dirty="0"/>
          </a:p>
        </p:txBody>
      </p:sp>
      <p:pic>
        <p:nvPicPr>
          <p:cNvPr id="4" name="Picture 3" descr="IMG_13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91000" y="3886200"/>
            <a:ext cx="3581400" cy="2686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Overview of Crazy Contraptions Resources</a:t>
            </a:r>
            <a:endParaRPr lang="en-US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Crazy Contraptions Activity Guide</a:t>
            </a:r>
          </a:p>
          <a:p>
            <a:pPr lvl="1"/>
            <a:r>
              <a:rPr lang="en-US" dirty="0" smtClean="0"/>
              <a:t>Crazy Contraptions Student Portfolio</a:t>
            </a:r>
          </a:p>
          <a:p>
            <a:pPr lvl="1"/>
            <a:r>
              <a:rPr lang="en-US" dirty="0" smtClean="0"/>
              <a:t>Crazy Contraptions Base Drilling Guide</a:t>
            </a:r>
          </a:p>
          <a:p>
            <a:pPr lvl="1"/>
            <a:r>
              <a:rPr lang="en-US" dirty="0" smtClean="0"/>
              <a:t>Easy Engineering Guide &amp; Ruler</a:t>
            </a:r>
          </a:p>
          <a:p>
            <a:r>
              <a:rPr lang="en-US" dirty="0" smtClean="0"/>
              <a:t>Easy Engineering System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Supplies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to download these resources</a:t>
            </a:r>
            <a:br>
              <a:rPr lang="en-US" dirty="0" smtClean="0"/>
            </a:br>
            <a:r>
              <a:rPr lang="en-US" sz="3600" dirty="0" smtClean="0"/>
              <a:t>Go to </a:t>
            </a:r>
            <a:r>
              <a:rPr lang="en-US" sz="3600" dirty="0" smtClean="0">
                <a:hlinkClick r:id="rId2"/>
              </a:rPr>
              <a:t>www.teachergeek.com</a:t>
            </a:r>
            <a:r>
              <a:rPr lang="en-US" sz="3600" dirty="0" smtClean="0"/>
              <a:t> and click on downloads button.</a:t>
            </a:r>
            <a:endParaRPr lang="en-US" sz="3600" dirty="0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0"/>
            <a:ext cx="7543800" cy="471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5791199" y="2236573"/>
            <a:ext cx="2332384" cy="2990335"/>
            <a:chOff x="5791199" y="2236573"/>
            <a:chExt cx="2332384" cy="299033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3052119"/>
              <a:ext cx="2332383" cy="21747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rnd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995086" y="2236573"/>
              <a:ext cx="611659" cy="47573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5486078" y="2541694"/>
              <a:ext cx="815546" cy="20530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608162" y="2236573"/>
              <a:ext cx="1493751" cy="8155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6538784" y="2780270"/>
              <a:ext cx="339811" cy="2038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791200" y="2848232"/>
              <a:ext cx="339811" cy="679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585</Words>
  <Application>Microsoft Office PowerPoint</Application>
  <PresentationFormat>On-screen Show (4:3)</PresentationFormat>
  <Paragraphs>90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Using  TeacherGeek® Crazy Contraptions with  Activity 1.5 Rube Goldberg Device</vt:lpstr>
      <vt:lpstr>A Set of resources to  help your students succeed.</vt:lpstr>
      <vt:lpstr>Increased Safety</vt:lpstr>
      <vt:lpstr>Increased Rigor</vt:lpstr>
      <vt:lpstr>Increased Efficiency</vt:lpstr>
      <vt:lpstr>Increased Cost Efficiency</vt:lpstr>
      <vt:lpstr>Increased Success</vt:lpstr>
      <vt:lpstr>Overview of Crazy Contraptions Resources</vt:lpstr>
      <vt:lpstr>Where to download these resources Go to www.teachergeek.com and click on downloads button.</vt:lpstr>
      <vt:lpstr>Crazy Contraptions Activity Guide</vt:lpstr>
      <vt:lpstr>Crazy Contraptions Student Portfolio</vt:lpstr>
      <vt:lpstr>Crazy Contraptions Base Drilling Guide</vt:lpstr>
      <vt:lpstr>Easy Engineering Guide</vt:lpstr>
      <vt:lpstr>Easy Engineering Ruler</vt:lpstr>
      <vt:lpstr>Take some time to read through these documents</vt:lpstr>
      <vt:lpstr>Easy Engineering Tools – Easy Cutter</vt:lpstr>
      <vt:lpstr>Easy Engineering Tools – Reamers</vt:lpstr>
      <vt:lpstr>Use bar soap to help assemble parts with dowels </vt:lpstr>
      <vt:lpstr>Sample drill press setup to drill dowel sized holes in wood strips</vt:lpstr>
      <vt:lpstr>Sample drill press setup to drill holes in bases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  <vt:lpstr>Sample Contraptions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TeacherGeek™   Crazy Contraption ac  for the Rube Goldberg Activity</dc:title>
  <dc:creator>Darren</dc:creator>
  <cp:lastModifiedBy>Darren</cp:lastModifiedBy>
  <cp:revision>101</cp:revision>
  <dcterms:created xsi:type="dcterms:W3CDTF">2009-04-15T10:46:38Z</dcterms:created>
  <dcterms:modified xsi:type="dcterms:W3CDTF">2009-05-12T15:18:59Z</dcterms:modified>
</cp:coreProperties>
</file>