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78" r:id="rId2"/>
  </p:sldMasterIdLst>
  <p:notesMasterIdLst>
    <p:notesMasterId r:id="rId26"/>
  </p:notesMasterIdLst>
  <p:handoutMasterIdLst>
    <p:handoutMasterId r:id="rId27"/>
  </p:handoutMasterIdLst>
  <p:sldIdLst>
    <p:sldId id="256" r:id="rId3"/>
    <p:sldId id="283" r:id="rId4"/>
    <p:sldId id="284" r:id="rId5"/>
    <p:sldId id="257" r:id="rId6"/>
    <p:sldId id="263" r:id="rId7"/>
    <p:sldId id="264" r:id="rId8"/>
    <p:sldId id="266" r:id="rId9"/>
    <p:sldId id="267" r:id="rId10"/>
    <p:sldId id="268" r:id="rId11"/>
    <p:sldId id="269" r:id="rId12"/>
    <p:sldId id="280" r:id="rId13"/>
    <p:sldId id="270" r:id="rId14"/>
    <p:sldId id="271" r:id="rId15"/>
    <p:sldId id="272" r:id="rId16"/>
    <p:sldId id="273" r:id="rId17"/>
    <p:sldId id="274" r:id="rId18"/>
    <p:sldId id="275" r:id="rId19"/>
    <p:sldId id="282" r:id="rId20"/>
    <p:sldId id="276" r:id="rId21"/>
    <p:sldId id="281" r:id="rId22"/>
    <p:sldId id="277" r:id="rId23"/>
    <p:sldId id="278" r:id="rId24"/>
    <p:sldId id="279" r:id="rId25"/>
  </p:sldIdLst>
  <p:sldSz cx="9144000" cy="5715000" type="screen16x10"/>
  <p:notesSz cx="7077075" cy="9393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4660" autoAdjust="0"/>
  </p:normalViewPr>
  <p:slideViewPr>
    <p:cSldViewPr>
      <p:cViewPr>
        <p:scale>
          <a:sx n="100" d="100"/>
          <a:sy n="100" d="100"/>
        </p:scale>
        <p:origin x="-1032" y="-174"/>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1" d="100"/>
          <a:sy n="71" d="100"/>
        </p:scale>
        <p:origin x="-3270" y="-90"/>
      </p:cViewPr>
      <p:guideLst>
        <p:guide orient="horz" pos="295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662"/>
          </a:xfrm>
          <a:prstGeom prst="rect">
            <a:avLst/>
          </a:prstGeom>
        </p:spPr>
        <p:txBody>
          <a:bodyPr vert="horz" lIns="94110" tIns="47055" rIns="94110" bIns="47055"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9662"/>
          </a:xfrm>
          <a:prstGeom prst="rect">
            <a:avLst/>
          </a:prstGeom>
        </p:spPr>
        <p:txBody>
          <a:bodyPr vert="horz" lIns="94110" tIns="47055" rIns="94110" bIns="47055" rtlCol="0"/>
          <a:lstStyle>
            <a:lvl1pPr algn="r">
              <a:defRPr sz="1200"/>
            </a:lvl1pPr>
          </a:lstStyle>
          <a:p>
            <a:fld id="{1EB13962-3982-4671-A1B2-E406DEA0064E}" type="datetimeFigureOut">
              <a:rPr lang="en-US" smtClean="0"/>
              <a:pPr/>
              <a:t>10/26/2012</a:t>
            </a:fld>
            <a:endParaRPr lang="en-US"/>
          </a:p>
        </p:txBody>
      </p:sp>
      <p:sp>
        <p:nvSpPr>
          <p:cNvPr id="4" name="Footer Placeholder 3"/>
          <p:cNvSpPr>
            <a:spLocks noGrp="1"/>
          </p:cNvSpPr>
          <p:nvPr>
            <p:ph type="ftr" sz="quarter" idx="2"/>
          </p:nvPr>
        </p:nvSpPr>
        <p:spPr>
          <a:xfrm>
            <a:off x="0" y="8921946"/>
            <a:ext cx="3066733" cy="469662"/>
          </a:xfrm>
          <a:prstGeom prst="rect">
            <a:avLst/>
          </a:prstGeom>
        </p:spPr>
        <p:txBody>
          <a:bodyPr vert="horz" lIns="94110" tIns="47055" rIns="94110" bIns="47055"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921946"/>
            <a:ext cx="3066733" cy="469662"/>
          </a:xfrm>
          <a:prstGeom prst="rect">
            <a:avLst/>
          </a:prstGeom>
        </p:spPr>
        <p:txBody>
          <a:bodyPr vert="horz" lIns="94110" tIns="47055" rIns="94110" bIns="47055" rtlCol="0" anchor="b"/>
          <a:lstStyle>
            <a:lvl1pPr algn="r">
              <a:defRPr sz="1200"/>
            </a:lvl1pPr>
          </a:lstStyle>
          <a:p>
            <a:fld id="{12B5B50D-3BE4-4E7B-B909-A665A9792FF7}" type="slidenum">
              <a:rPr lang="en-US" smtClean="0"/>
              <a:pPr/>
              <a:t>‹#›</a:t>
            </a:fld>
            <a:endParaRPr lang="en-US"/>
          </a:p>
        </p:txBody>
      </p:sp>
    </p:spTree>
    <p:extLst>
      <p:ext uri="{BB962C8B-B14F-4D97-AF65-F5344CB8AC3E}">
        <p14:creationId xmlns:p14="http://schemas.microsoft.com/office/powerpoint/2010/main" val="4382917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662"/>
          </a:xfrm>
          <a:prstGeom prst="rect">
            <a:avLst/>
          </a:prstGeom>
        </p:spPr>
        <p:txBody>
          <a:bodyPr vert="horz" lIns="94110" tIns="47055" rIns="94110" bIns="47055" rtlCol="0"/>
          <a:lstStyle>
            <a:lvl1pPr algn="l">
              <a:defRPr sz="1200"/>
            </a:lvl1pPr>
          </a:lstStyle>
          <a:p>
            <a:endParaRPr lang="en-US"/>
          </a:p>
        </p:txBody>
      </p:sp>
      <p:sp>
        <p:nvSpPr>
          <p:cNvPr id="3" name="Date Placeholder 2"/>
          <p:cNvSpPr>
            <a:spLocks noGrp="1"/>
          </p:cNvSpPr>
          <p:nvPr>
            <p:ph type="dt" idx="1"/>
          </p:nvPr>
        </p:nvSpPr>
        <p:spPr>
          <a:xfrm>
            <a:off x="4008705" y="0"/>
            <a:ext cx="3066733" cy="469662"/>
          </a:xfrm>
          <a:prstGeom prst="rect">
            <a:avLst/>
          </a:prstGeom>
        </p:spPr>
        <p:txBody>
          <a:bodyPr vert="horz" lIns="94110" tIns="47055" rIns="94110" bIns="47055" rtlCol="0"/>
          <a:lstStyle>
            <a:lvl1pPr algn="r">
              <a:defRPr sz="1200"/>
            </a:lvl1pPr>
          </a:lstStyle>
          <a:p>
            <a:fld id="{B0D3F135-3B77-4D16-BF11-B0536333975E}" type="datetimeFigureOut">
              <a:rPr lang="en-US" smtClean="0"/>
              <a:pPr/>
              <a:t>10/26/2012</a:t>
            </a:fld>
            <a:endParaRPr lang="en-US"/>
          </a:p>
        </p:txBody>
      </p:sp>
      <p:sp>
        <p:nvSpPr>
          <p:cNvPr id="4" name="Slide Image Placeholder 3"/>
          <p:cNvSpPr>
            <a:spLocks noGrp="1" noRot="1" noChangeAspect="1"/>
          </p:cNvSpPr>
          <p:nvPr>
            <p:ph type="sldImg" idx="2"/>
          </p:nvPr>
        </p:nvSpPr>
        <p:spPr>
          <a:xfrm>
            <a:off x="720725" y="704850"/>
            <a:ext cx="5635625" cy="3522663"/>
          </a:xfrm>
          <a:prstGeom prst="rect">
            <a:avLst/>
          </a:prstGeom>
          <a:noFill/>
          <a:ln w="12700">
            <a:solidFill>
              <a:prstClr val="black"/>
            </a:solidFill>
          </a:ln>
        </p:spPr>
        <p:txBody>
          <a:bodyPr vert="horz" lIns="94110" tIns="47055" rIns="94110" bIns="47055" rtlCol="0" anchor="ctr"/>
          <a:lstStyle/>
          <a:p>
            <a:endParaRPr lang="en-US"/>
          </a:p>
        </p:txBody>
      </p:sp>
      <p:sp>
        <p:nvSpPr>
          <p:cNvPr id="5" name="Notes Placeholder 4"/>
          <p:cNvSpPr>
            <a:spLocks noGrp="1"/>
          </p:cNvSpPr>
          <p:nvPr>
            <p:ph type="body" sz="quarter" idx="3"/>
          </p:nvPr>
        </p:nvSpPr>
        <p:spPr>
          <a:xfrm>
            <a:off x="707708" y="4461788"/>
            <a:ext cx="5661660" cy="4226957"/>
          </a:xfrm>
          <a:prstGeom prst="rect">
            <a:avLst/>
          </a:prstGeom>
        </p:spPr>
        <p:txBody>
          <a:bodyPr vert="horz" lIns="94110" tIns="47055" rIns="94110" bIns="4705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21946"/>
            <a:ext cx="3066733" cy="469662"/>
          </a:xfrm>
          <a:prstGeom prst="rect">
            <a:avLst/>
          </a:prstGeom>
        </p:spPr>
        <p:txBody>
          <a:bodyPr vert="horz" lIns="94110" tIns="47055" rIns="94110" bIns="47055"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921946"/>
            <a:ext cx="3066733" cy="469662"/>
          </a:xfrm>
          <a:prstGeom prst="rect">
            <a:avLst/>
          </a:prstGeom>
        </p:spPr>
        <p:txBody>
          <a:bodyPr vert="horz" lIns="94110" tIns="47055" rIns="94110" bIns="47055" rtlCol="0" anchor="b"/>
          <a:lstStyle>
            <a:lvl1pPr algn="r">
              <a:defRPr sz="1200"/>
            </a:lvl1pPr>
          </a:lstStyle>
          <a:p>
            <a:fld id="{C35B1397-6E8D-4488-A251-21CF445D57E4}" type="slidenum">
              <a:rPr lang="en-US" smtClean="0"/>
              <a:pPr/>
              <a:t>‹#›</a:t>
            </a:fld>
            <a:endParaRPr lang="en-US"/>
          </a:p>
        </p:txBody>
      </p:sp>
    </p:spTree>
    <p:extLst>
      <p:ext uri="{BB962C8B-B14F-4D97-AF65-F5344CB8AC3E}">
        <p14:creationId xmlns:p14="http://schemas.microsoft.com/office/powerpoint/2010/main" val="17275603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5B1397-6E8D-4488-A251-21CF445D57E4}" type="slidenum">
              <a:rPr lang="en-US" smtClean="0"/>
              <a:pPr/>
              <a:t>1</a:t>
            </a:fld>
            <a:endParaRPr lang="en-US" dirty="0"/>
          </a:p>
        </p:txBody>
      </p:sp>
    </p:spTree>
    <p:extLst>
      <p:ext uri="{BB962C8B-B14F-4D97-AF65-F5344CB8AC3E}">
        <p14:creationId xmlns:p14="http://schemas.microsoft.com/office/powerpoint/2010/main" val="2493458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5B1397-6E8D-4488-A251-21CF445D57E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5B1397-6E8D-4488-A251-21CF445D57E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5B1397-6E8D-4488-A251-21CF445D57E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5B1397-6E8D-4488-A251-21CF445D57E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5B1397-6E8D-4488-A251-21CF445D57E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5B1397-6E8D-4488-A251-21CF445D57E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5B1397-6E8D-4488-A251-21CF445D57E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5B1397-6E8D-4488-A251-21CF445D57E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5B1397-6E8D-4488-A251-21CF445D57E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5B1397-6E8D-4488-A251-21CF445D57E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B1397-6E8D-4488-A251-21CF445D57E4}" type="slidenum">
              <a:rPr lang="en-US" smtClean="0"/>
              <a:pPr/>
              <a:t>2</a:t>
            </a:fld>
            <a:endParaRPr lang="en-US"/>
          </a:p>
        </p:txBody>
      </p:sp>
    </p:spTree>
    <p:extLst>
      <p:ext uri="{BB962C8B-B14F-4D97-AF65-F5344CB8AC3E}">
        <p14:creationId xmlns:p14="http://schemas.microsoft.com/office/powerpoint/2010/main" val="1701443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5B1397-6E8D-4488-A251-21CF445D57E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5B1397-6E8D-4488-A251-21CF445D57E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5B1397-6E8D-4488-A251-21CF445D57E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5B1397-6E8D-4488-A251-21CF445D57E4}"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B1397-6E8D-4488-A251-21CF445D57E4}" type="slidenum">
              <a:rPr lang="en-US" smtClean="0"/>
              <a:pPr/>
              <a:t>3</a:t>
            </a:fld>
            <a:endParaRPr lang="en-US"/>
          </a:p>
        </p:txBody>
      </p:sp>
    </p:spTree>
    <p:extLst>
      <p:ext uri="{BB962C8B-B14F-4D97-AF65-F5344CB8AC3E}">
        <p14:creationId xmlns:p14="http://schemas.microsoft.com/office/powerpoint/2010/main" val="1875248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5B1397-6E8D-4488-A251-21CF445D57E4}"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5B1397-6E8D-4488-A251-21CF445D57E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5B1397-6E8D-4488-A251-21CF445D57E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5B1397-6E8D-4488-A251-21CF445D57E4}"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5B1397-6E8D-4488-A251-21CF445D57E4}"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5B1397-6E8D-4488-A251-21CF445D57E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Rectangle 16"/>
          <p:cNvSpPr/>
          <p:nvPr userDrawn="1"/>
        </p:nvSpPr>
        <p:spPr>
          <a:xfrm>
            <a:off x="0" y="0"/>
            <a:ext cx="9144000" cy="5715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userDrawn="1"/>
        </p:nvSpPr>
        <p:spPr>
          <a:xfrm flipH="1">
            <a:off x="228600" y="2319260"/>
            <a:ext cx="8686800" cy="1071640"/>
          </a:xfrm>
          <a:prstGeom prst="rect">
            <a:avLst/>
          </a:prstGeom>
          <a:solidFill>
            <a:schemeClr val="bg1"/>
          </a:solidFill>
          <a:ln>
            <a:noFill/>
          </a:ln>
        </p:spPr>
        <p:txBody>
          <a:bodyPr vert="horz" lIns="91440" tIns="45720" rIns="91440" bIns="45720" rtlCol="0" anchor="ctr">
            <a:noAutofit/>
          </a:bodyPr>
          <a:lstStyle/>
          <a:p>
            <a:pPr marL="0" marR="0" lvl="0" indent="0" algn="ctr" defTabSz="914400" rtl="0" eaLnBrk="1" fontAlgn="auto" latinLnBrk="0" hangingPunct="1">
              <a:lnSpc>
                <a:spcPts val="3200"/>
              </a:lnSpc>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Hydraulic Arm </a:t>
            </a:r>
            <a:r>
              <a:rPr lang="en-US" sz="3200" b="1" dirty="0" smtClean="0">
                <a:solidFill>
                  <a:schemeClr val="tx1">
                    <a:lumMod val="50000"/>
                    <a:lumOff val="50000"/>
                  </a:schemeClr>
                </a:solidFill>
                <a:latin typeface="+mj-lt"/>
                <a:ea typeface="+mj-ea"/>
                <a:cs typeface="+mj-cs"/>
              </a:rPr>
              <a:t>Application Guide</a:t>
            </a:r>
            <a:endParaRPr kumimoji="0" lang="en-US" sz="3200" b="1" i="0" u="none" strike="noStrike" kern="1200" cap="none" spc="0" normalizeH="0" baseline="0" noProof="0" dirty="0" smtClean="0">
              <a:ln>
                <a:noFill/>
              </a:ln>
              <a:solidFill>
                <a:schemeClr val="tx1">
                  <a:lumMod val="50000"/>
                  <a:lumOff val="50000"/>
                </a:schemeClr>
              </a:solidFill>
              <a:effectLst/>
              <a:uLnTx/>
              <a:uFillTx/>
              <a:latin typeface="+mj-lt"/>
              <a:ea typeface="+mj-ea"/>
              <a:cs typeface="+mj-cs"/>
            </a:endParaRPr>
          </a:p>
        </p:txBody>
      </p:sp>
      <p:sp>
        <p:nvSpPr>
          <p:cNvPr id="16" name="Content Placeholder 2"/>
          <p:cNvSpPr txBox="1">
            <a:spLocks/>
          </p:cNvSpPr>
          <p:nvPr userDrawn="1"/>
        </p:nvSpPr>
        <p:spPr>
          <a:xfrm>
            <a:off x="7620000" y="3162300"/>
            <a:ext cx="1295400" cy="152400"/>
          </a:xfrm>
          <a:prstGeom prst="rect">
            <a:avLst/>
          </a:prstGeom>
        </p:spPr>
        <p:txBody>
          <a:bodyPr vert="horz" lIns="91440" tIns="45720" rIns="91440" bIns="45720" rtlCol="0">
            <a:no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600" b="0" i="0" u="none" strike="noStrike" kern="1200" cap="none" spc="0" normalizeH="0" baseline="0" noProof="0" dirty="0" smtClean="0">
                <a:ln>
                  <a:noFill/>
                </a:ln>
                <a:solidFill>
                  <a:schemeClr val="tx1"/>
                </a:solidFill>
                <a:effectLst/>
                <a:uLnTx/>
                <a:uFillTx/>
                <a:latin typeface="+mn-lt"/>
                <a:ea typeface="+mn-ea"/>
                <a:cs typeface="+mn-cs"/>
              </a:rPr>
              <a:t> © TeacherGeek™, 2011</a:t>
            </a:r>
          </a:p>
        </p:txBody>
      </p:sp>
      <p:sp>
        <p:nvSpPr>
          <p:cNvPr id="20" name="Picture Placeholder 18"/>
          <p:cNvSpPr>
            <a:spLocks noGrp="1"/>
          </p:cNvSpPr>
          <p:nvPr>
            <p:ph type="pic" sz="quarter" idx="11"/>
          </p:nvPr>
        </p:nvSpPr>
        <p:spPr>
          <a:xfrm>
            <a:off x="6172200" y="266700"/>
            <a:ext cx="2743200" cy="1828800"/>
          </a:xfrm>
        </p:spPr>
        <p:txBody>
          <a:bodyPr/>
          <a:lstStyle/>
          <a:p>
            <a:endParaRPr lang="en-US" dirty="0"/>
          </a:p>
        </p:txBody>
      </p:sp>
      <p:sp>
        <p:nvSpPr>
          <p:cNvPr id="19" name="Picture Placeholder 18"/>
          <p:cNvSpPr>
            <a:spLocks noGrp="1"/>
          </p:cNvSpPr>
          <p:nvPr>
            <p:ph type="pic" sz="quarter" idx="10"/>
          </p:nvPr>
        </p:nvSpPr>
        <p:spPr>
          <a:xfrm>
            <a:off x="228600" y="266700"/>
            <a:ext cx="2743200" cy="1828800"/>
          </a:xfrm>
        </p:spPr>
        <p:txBody>
          <a:bodyPr/>
          <a:lstStyle/>
          <a:p>
            <a:endParaRPr lang="en-US" dirty="0"/>
          </a:p>
        </p:txBody>
      </p:sp>
      <p:sp>
        <p:nvSpPr>
          <p:cNvPr id="21" name="Picture Placeholder 18"/>
          <p:cNvSpPr>
            <a:spLocks noGrp="1"/>
          </p:cNvSpPr>
          <p:nvPr>
            <p:ph type="pic" sz="quarter" idx="12"/>
          </p:nvPr>
        </p:nvSpPr>
        <p:spPr>
          <a:xfrm>
            <a:off x="3200400" y="266700"/>
            <a:ext cx="2743200" cy="1828800"/>
          </a:xfrm>
        </p:spPr>
        <p:txBody>
          <a:bodyPr/>
          <a:lstStyle/>
          <a:p>
            <a:endParaRPr lang="en-US"/>
          </a:p>
        </p:txBody>
      </p:sp>
      <p:sp>
        <p:nvSpPr>
          <p:cNvPr id="24" name="Picture Placeholder 18"/>
          <p:cNvSpPr>
            <a:spLocks noGrp="1"/>
          </p:cNvSpPr>
          <p:nvPr>
            <p:ph type="pic" sz="quarter" idx="14"/>
          </p:nvPr>
        </p:nvSpPr>
        <p:spPr>
          <a:xfrm>
            <a:off x="228600" y="3619500"/>
            <a:ext cx="2743200" cy="1828800"/>
          </a:xfrm>
        </p:spPr>
        <p:txBody>
          <a:bodyPr/>
          <a:lstStyle/>
          <a:p>
            <a:endParaRPr lang="en-US"/>
          </a:p>
        </p:txBody>
      </p:sp>
      <p:sp>
        <p:nvSpPr>
          <p:cNvPr id="25" name="Picture Placeholder 18"/>
          <p:cNvSpPr>
            <a:spLocks noGrp="1"/>
          </p:cNvSpPr>
          <p:nvPr>
            <p:ph type="pic" sz="quarter" idx="15"/>
          </p:nvPr>
        </p:nvSpPr>
        <p:spPr>
          <a:xfrm>
            <a:off x="3200400" y="3619500"/>
            <a:ext cx="2743200" cy="1828800"/>
          </a:xfrm>
        </p:spPr>
        <p:txBody>
          <a:bodyPr/>
          <a:lstStyle/>
          <a:p>
            <a:endParaRPr lang="en-US"/>
          </a:p>
        </p:txBody>
      </p:sp>
      <p:pic>
        <p:nvPicPr>
          <p:cNvPr id="27" name="Picture 26" descr="3x2 TeacherGeek Logo.jpg"/>
          <p:cNvPicPr>
            <a:picLocks noChangeAspect="1"/>
          </p:cNvPicPr>
          <p:nvPr userDrawn="1"/>
        </p:nvPicPr>
        <p:blipFill>
          <a:blip r:embed="rId2" cstate="print"/>
          <a:stretch>
            <a:fillRect/>
          </a:stretch>
        </p:blipFill>
        <p:spPr>
          <a:xfrm>
            <a:off x="6172200" y="3619500"/>
            <a:ext cx="2743200" cy="185013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2F70D3-79B6-465C-9A17-87DAF08ABEC3}" type="datetimeFigureOut">
              <a:rPr lang="en-US" smtClean="0"/>
              <a:t>10/26/2012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92BDF2-0CF3-47FD-848C-DBFF209C2742}" type="slidenum">
              <a:rPr lang="en-US" smtClean="0"/>
              <a:t>‹#›</a:t>
            </a:fld>
            <a:endParaRPr lang="en-US"/>
          </a:p>
        </p:txBody>
      </p:sp>
    </p:spTree>
    <p:extLst>
      <p:ext uri="{BB962C8B-B14F-4D97-AF65-F5344CB8AC3E}">
        <p14:creationId xmlns:p14="http://schemas.microsoft.com/office/powerpoint/2010/main" val="3948263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2F70D3-79B6-465C-9A17-87DAF08ABEC3}" type="datetimeFigureOut">
              <a:rPr lang="en-US" smtClean="0"/>
              <a:t>10/26/2012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92BDF2-0CF3-47FD-848C-DBFF209C2742}" type="slidenum">
              <a:rPr lang="en-US" smtClean="0"/>
              <a:t>‹#›</a:t>
            </a:fld>
            <a:endParaRPr lang="en-US"/>
          </a:p>
        </p:txBody>
      </p:sp>
    </p:spTree>
    <p:extLst>
      <p:ext uri="{BB962C8B-B14F-4D97-AF65-F5344CB8AC3E}">
        <p14:creationId xmlns:p14="http://schemas.microsoft.com/office/powerpoint/2010/main" val="1988602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701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013"/>
            <a:ext cx="5111750" cy="4878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195388"/>
            <a:ext cx="3008313" cy="3910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2F70D3-79B6-465C-9A17-87DAF08ABEC3}" type="datetimeFigureOut">
              <a:rPr lang="en-US" smtClean="0"/>
              <a:t>10/26/2012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2BDF2-0CF3-47FD-848C-DBFF209C2742}" type="slidenum">
              <a:rPr lang="en-US" smtClean="0"/>
              <a:t>‹#›</a:t>
            </a:fld>
            <a:endParaRPr lang="en-US"/>
          </a:p>
        </p:txBody>
      </p:sp>
    </p:spTree>
    <p:extLst>
      <p:ext uri="{BB962C8B-B14F-4D97-AF65-F5344CB8AC3E}">
        <p14:creationId xmlns:p14="http://schemas.microsoft.com/office/powerpoint/2010/main" val="1916277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30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1175"/>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3575"/>
            <a:ext cx="5486400" cy="669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2F70D3-79B6-465C-9A17-87DAF08ABEC3}" type="datetimeFigureOut">
              <a:rPr lang="en-US" smtClean="0"/>
              <a:t>10/26/2012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2BDF2-0CF3-47FD-848C-DBFF209C2742}" type="slidenum">
              <a:rPr lang="en-US" smtClean="0"/>
              <a:t>‹#›</a:t>
            </a:fld>
            <a:endParaRPr lang="en-US"/>
          </a:p>
        </p:txBody>
      </p:sp>
    </p:spTree>
    <p:extLst>
      <p:ext uri="{BB962C8B-B14F-4D97-AF65-F5344CB8AC3E}">
        <p14:creationId xmlns:p14="http://schemas.microsoft.com/office/powerpoint/2010/main" val="4037048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2F70D3-79B6-465C-9A17-87DAF08ABEC3}" type="datetimeFigureOut">
              <a:rPr lang="en-US" smtClean="0"/>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2BDF2-0CF3-47FD-848C-DBFF209C2742}" type="slidenum">
              <a:rPr lang="en-US" smtClean="0"/>
              <a:t>‹#›</a:t>
            </a:fld>
            <a:endParaRPr lang="en-US"/>
          </a:p>
        </p:txBody>
      </p:sp>
    </p:spTree>
    <p:extLst>
      <p:ext uri="{BB962C8B-B14F-4D97-AF65-F5344CB8AC3E}">
        <p14:creationId xmlns:p14="http://schemas.microsoft.com/office/powerpoint/2010/main" val="3648198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2F70D3-79B6-465C-9A17-87DAF08ABEC3}" type="datetimeFigureOut">
              <a:rPr lang="en-US" smtClean="0"/>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2BDF2-0CF3-47FD-848C-DBFF209C2742}" type="slidenum">
              <a:rPr lang="en-US" smtClean="0"/>
              <a:t>‹#›</a:t>
            </a:fld>
            <a:endParaRPr lang="en-US"/>
          </a:p>
        </p:txBody>
      </p:sp>
    </p:spTree>
    <p:extLst>
      <p:ext uri="{BB962C8B-B14F-4D97-AF65-F5344CB8AC3E}">
        <p14:creationId xmlns:p14="http://schemas.microsoft.com/office/powerpoint/2010/main" val="829677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723900"/>
            <a:ext cx="3962400" cy="2286000"/>
          </a:xfrm>
        </p:spPr>
        <p:txBody>
          <a:bodyPr anchor="t" anchorCtr="0">
            <a:normAutofit/>
          </a:bodyPr>
          <a:lstStyle>
            <a:lvl1pPr marL="0" indent="0" algn="l">
              <a:buNone/>
              <a:defRPr sz="1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a:xfrm>
            <a:off x="8458200" y="114300"/>
            <a:ext cx="533400" cy="304271"/>
          </a:xfrm>
        </p:spPr>
        <p:txBody>
          <a:bodyPr/>
          <a:lstStyle/>
          <a:p>
            <a:fld id="{431A5DB1-9EFD-4D87-AB04-CC723D123997}" type="slidenum">
              <a:rPr lang="en-US" smtClean="0"/>
              <a:pPr/>
              <a:t>‹#›</a:t>
            </a:fld>
            <a:endParaRPr lang="en-US"/>
          </a:p>
        </p:txBody>
      </p:sp>
      <p:sp>
        <p:nvSpPr>
          <p:cNvPr id="8" name="Slide Number Placeholder 5"/>
          <p:cNvSpPr txBox="1">
            <a:spLocks/>
          </p:cNvSpPr>
          <p:nvPr userDrawn="1"/>
        </p:nvSpPr>
        <p:spPr>
          <a:xfrm>
            <a:off x="7543800" y="114300"/>
            <a:ext cx="1219200" cy="304271"/>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bg1"/>
                </a:solidFill>
                <a:effectLst/>
                <a:uLnTx/>
                <a:uFillTx/>
                <a:latin typeface="+mn-lt"/>
                <a:ea typeface="+mn-ea"/>
                <a:cs typeface="+mn-cs"/>
              </a:rPr>
              <a:t>TeacherGeek™</a:t>
            </a: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525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r>
              <a:rPr lang="en-US" smtClean="0"/>
              <a:t> TeacherGeek™ Page  </a:t>
            </a:r>
            <a:fld id="{431A5DB1-9EFD-4D87-AB04-CC723D123997}" type="slidenum">
              <a:rPr lang="en-US" smtClean="0"/>
              <a:pPr/>
              <a:t>‹#›</a:t>
            </a:fld>
            <a:endParaRPr lang="en-US" dirty="0"/>
          </a:p>
        </p:txBody>
      </p:sp>
    </p:spTree>
    <p:extLst>
      <p:ext uri="{BB962C8B-B14F-4D97-AF65-F5344CB8AC3E}">
        <p14:creationId xmlns:p14="http://schemas.microsoft.com/office/powerpoint/2010/main" val="4093191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525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r>
              <a:rPr lang="en-US" smtClean="0"/>
              <a:t> TeacherGeek™ Page  </a:t>
            </a:r>
            <a:fld id="{431A5DB1-9EFD-4D87-AB04-CC723D123997}" type="slidenum">
              <a:rPr lang="en-US" smtClean="0"/>
              <a:pPr/>
              <a:t>‹#›</a:t>
            </a:fld>
            <a:endParaRPr lang="en-US" dirty="0"/>
          </a:p>
        </p:txBody>
      </p:sp>
    </p:spTree>
    <p:extLst>
      <p:ext uri="{BB962C8B-B14F-4D97-AF65-F5344CB8AC3E}">
        <p14:creationId xmlns:p14="http://schemas.microsoft.com/office/powerpoint/2010/main" val="3630537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4825"/>
            <a:ext cx="7772400" cy="12255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2F70D3-79B6-465C-9A17-87DAF08ABEC3}" type="datetimeFigureOut">
              <a:rPr lang="en-US" smtClean="0"/>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2BDF2-0CF3-47FD-848C-DBFF209C2742}" type="slidenum">
              <a:rPr lang="en-US" smtClean="0"/>
              <a:t>‹#›</a:t>
            </a:fld>
            <a:endParaRPr lang="en-US"/>
          </a:p>
        </p:txBody>
      </p:sp>
    </p:spTree>
    <p:extLst>
      <p:ext uri="{BB962C8B-B14F-4D97-AF65-F5344CB8AC3E}">
        <p14:creationId xmlns:p14="http://schemas.microsoft.com/office/powerpoint/2010/main" val="1907703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2F70D3-79B6-465C-9A17-87DAF08ABEC3}" type="datetimeFigureOut">
              <a:rPr lang="en-US" smtClean="0"/>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2BDF2-0CF3-47FD-848C-DBFF209C2742}" type="slidenum">
              <a:rPr lang="en-US" smtClean="0"/>
              <a:t>‹#›</a:t>
            </a:fld>
            <a:endParaRPr lang="en-US"/>
          </a:p>
        </p:txBody>
      </p:sp>
    </p:spTree>
    <p:extLst>
      <p:ext uri="{BB962C8B-B14F-4D97-AF65-F5344CB8AC3E}">
        <p14:creationId xmlns:p14="http://schemas.microsoft.com/office/powerpoint/2010/main" val="2259579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1888"/>
            <a:ext cx="7772400" cy="113506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525"/>
            <a:ext cx="7772400" cy="124936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2F70D3-79B6-465C-9A17-87DAF08ABEC3}" type="datetimeFigureOut">
              <a:rPr lang="en-US" smtClean="0"/>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2BDF2-0CF3-47FD-848C-DBFF209C2742}" type="slidenum">
              <a:rPr lang="en-US" smtClean="0"/>
              <a:t>‹#›</a:t>
            </a:fld>
            <a:endParaRPr lang="en-US"/>
          </a:p>
        </p:txBody>
      </p:sp>
    </p:spTree>
    <p:extLst>
      <p:ext uri="{BB962C8B-B14F-4D97-AF65-F5344CB8AC3E}">
        <p14:creationId xmlns:p14="http://schemas.microsoft.com/office/powerpoint/2010/main" val="1644394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2F70D3-79B6-465C-9A17-87DAF08ABEC3}" type="datetimeFigureOut">
              <a:rPr lang="en-US" smtClean="0"/>
              <a:t>10/26/2012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2BDF2-0CF3-47FD-848C-DBFF209C2742}" type="slidenum">
              <a:rPr lang="en-US" smtClean="0"/>
              <a:t>‹#›</a:t>
            </a:fld>
            <a:endParaRPr lang="en-US"/>
          </a:p>
        </p:txBody>
      </p:sp>
    </p:spTree>
    <p:extLst>
      <p:ext uri="{BB962C8B-B14F-4D97-AF65-F5344CB8AC3E}">
        <p14:creationId xmlns:p14="http://schemas.microsoft.com/office/powerpoint/2010/main" val="3391282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525"/>
            <a:ext cx="4040188"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925"/>
            <a:ext cx="4040188"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79525"/>
            <a:ext cx="4041775"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12925"/>
            <a:ext cx="4041775"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2F70D3-79B6-465C-9A17-87DAF08ABEC3}" type="datetimeFigureOut">
              <a:rPr lang="en-US" smtClean="0"/>
              <a:t>10/26/2012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92BDF2-0CF3-47FD-848C-DBFF209C2742}" type="slidenum">
              <a:rPr lang="en-US" smtClean="0"/>
              <a:t>‹#›</a:t>
            </a:fld>
            <a:endParaRPr lang="en-US"/>
          </a:p>
        </p:txBody>
      </p:sp>
    </p:spTree>
    <p:extLst>
      <p:ext uri="{BB962C8B-B14F-4D97-AF65-F5344CB8AC3E}">
        <p14:creationId xmlns:p14="http://schemas.microsoft.com/office/powerpoint/2010/main" val="7779319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0" y="-1"/>
            <a:ext cx="9144000" cy="523875"/>
          </a:xfrm>
          <a:prstGeom prst="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6934200" y="114300"/>
            <a:ext cx="2133600" cy="304271"/>
          </a:xfrm>
          <a:prstGeom prst="rect">
            <a:avLst/>
          </a:prstGeom>
        </p:spPr>
        <p:txBody>
          <a:bodyPr vert="horz" lIns="91440" tIns="45720" rIns="91440" bIns="45720" rtlCol="0" anchor="ctr"/>
          <a:lstStyle>
            <a:lvl1pPr algn="r">
              <a:defRPr sz="1200">
                <a:solidFill>
                  <a:schemeClr val="bg1"/>
                </a:solidFill>
              </a:defRPr>
            </a:lvl1pPr>
          </a:lstStyle>
          <a:p>
            <a:r>
              <a:rPr lang="en-US" dirty="0" smtClean="0"/>
              <a:t> TeacherGeek™ Page  </a:t>
            </a:r>
            <a:fld id="{431A5DB1-9EFD-4D87-AB04-CC723D123997}" type="slidenum">
              <a:rPr lang="en-US" smtClean="0"/>
              <a:pPr/>
              <a:t>‹#›</a:t>
            </a:fld>
            <a:endParaRPr lang="en-US" dirty="0"/>
          </a:p>
        </p:txBody>
      </p:sp>
      <p:sp>
        <p:nvSpPr>
          <p:cNvPr id="3" name="Text Placeholder 2"/>
          <p:cNvSpPr>
            <a:spLocks noGrp="1"/>
          </p:cNvSpPr>
          <p:nvPr>
            <p:ph type="body" idx="1"/>
          </p:nvPr>
        </p:nvSpPr>
        <p:spPr>
          <a:xfrm>
            <a:off x="228600" y="723900"/>
            <a:ext cx="4495800" cy="2514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txBox="1">
            <a:spLocks/>
          </p:cNvSpPr>
          <p:nvPr userDrawn="1"/>
        </p:nvSpPr>
        <p:spPr>
          <a:xfrm>
            <a:off x="151737" y="68579"/>
            <a:ext cx="5106063" cy="404283"/>
          </a:xfrm>
          <a:prstGeom prst="rect">
            <a:avLst/>
          </a:prstGeom>
        </p:spPr>
        <p:txBody>
          <a:bodyPr anchor="t"/>
          <a:lstStyle>
            <a:lvl1pPr algn="l">
              <a:defRPr sz="4000" b="1" cap="all"/>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all" spc="0" normalizeH="0" baseline="0" noProof="0" dirty="0" smtClean="0">
                <a:ln>
                  <a:noFill/>
                </a:ln>
                <a:solidFill>
                  <a:schemeClr val="bg1"/>
                </a:solidFill>
                <a:effectLst/>
                <a:uLnTx/>
                <a:uFillTx/>
                <a:latin typeface="+mn-lt"/>
                <a:ea typeface="+mj-ea"/>
                <a:cs typeface="+mj-cs"/>
              </a:rPr>
              <a:t>Hydraulic arm  </a:t>
            </a:r>
            <a:r>
              <a:rPr kumimoji="0" lang="en-US" sz="1400" b="1" i="0" u="none" strike="noStrike" kern="1200" cap="all" spc="0" normalizeH="0" baseline="0" noProof="0" dirty="0" smtClean="0">
                <a:ln>
                  <a:noFill/>
                </a:ln>
                <a:solidFill>
                  <a:schemeClr val="bg1">
                    <a:lumMod val="75000"/>
                  </a:schemeClr>
                </a:solidFill>
                <a:effectLst/>
                <a:uLnTx/>
                <a:uFillTx/>
                <a:latin typeface="+mn-lt"/>
                <a:ea typeface="+mj-ea"/>
                <a:cs typeface="+mj-cs"/>
              </a:rPr>
              <a:t>Example Build</a:t>
            </a:r>
            <a:endParaRPr kumimoji="0" lang="en-US" sz="1400" b="1" i="0" u="none" strike="noStrike" kern="1200" cap="all" spc="0" normalizeH="0" baseline="0" noProof="0" dirty="0">
              <a:ln>
                <a:noFill/>
              </a:ln>
              <a:solidFill>
                <a:schemeClr val="bg1">
                  <a:lumMod val="75000"/>
                </a:schemeClr>
              </a:solidFill>
              <a:effectLst/>
              <a:uLnTx/>
              <a:uFillTx/>
              <a:latin typeface="+mn-lt"/>
              <a:ea typeface="+mj-ea"/>
              <a:cs typeface="+mj-cs"/>
            </a:endParaRPr>
          </a:p>
        </p:txBody>
      </p:sp>
    </p:spTree>
  </p:cSld>
  <p:clrMap bg1="lt1" tx1="dk1" bg2="lt2" tx2="dk2" accent1="accent1" accent2="accent2" accent3="accent3" accent4="accent4" accent5="accent5" accent6="accent6" hlink="hlink" folHlink="folHlink"/>
  <p:sldLayoutIdLst>
    <p:sldLayoutId id="2147483673" r:id="rId1"/>
    <p:sldLayoutId id="2147483675" r:id="rId2"/>
    <p:sldLayoutId id="2147483676" r:id="rId3"/>
    <p:sldLayoutId id="2147483677"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9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C52F70D3-79B6-465C-9A17-87DAF08ABEC3}" type="datetimeFigureOut">
              <a:rPr lang="en-US" smtClean="0"/>
              <a:t>10/26/2012</a:t>
            </a:fld>
            <a:endParaRPr lang="en-US"/>
          </a:p>
        </p:txBody>
      </p:sp>
      <p:sp>
        <p:nvSpPr>
          <p:cNvPr id="5" name="Footer Placeholder 4"/>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D592BDF2-0CF3-47FD-848C-DBFF209C2742}" type="slidenum">
              <a:rPr lang="en-US" smtClean="0"/>
              <a:t>‹#›</a:t>
            </a:fld>
            <a:endParaRPr lang="en-US"/>
          </a:p>
        </p:txBody>
      </p:sp>
    </p:spTree>
    <p:extLst>
      <p:ext uri="{BB962C8B-B14F-4D97-AF65-F5344CB8AC3E}">
        <p14:creationId xmlns:p14="http://schemas.microsoft.com/office/powerpoint/2010/main" val="347777605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47.jpeg"/><Relationship Id="rId7" Type="http://schemas.microsoft.com/office/2007/relationships/hdphoto" Target="../media/hdphoto6.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9.jpeg"/><Relationship Id="rId5" Type="http://schemas.microsoft.com/office/2007/relationships/hdphoto" Target="../media/hdphoto5.wdp"/><Relationship Id="rId4" Type="http://schemas.openxmlformats.org/officeDocument/2006/relationships/image" Target="../media/image48.jpeg"/></Relationships>
</file>

<file path=ppt/slides/_rels/slide11.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51.jpeg"/><Relationship Id="rId4" Type="http://schemas.microsoft.com/office/2007/relationships/hdphoto" Target="../media/hdphoto7.wdp"/></Relationships>
</file>

<file path=ppt/slides/_rels/slide1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microsoft.com/office/2007/relationships/hdphoto" Target="../media/hdphoto9.wdp"/></Relationships>
</file>

<file path=ppt/slides/_rels/slide1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56.jpeg"/></Relationships>
</file>

<file path=ppt/slides/_rels/slide1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58.jpeg"/></Relationships>
</file>

<file path=ppt/slides/_rels/slide1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10.wdp"/><Relationship Id="rId4" Type="http://schemas.openxmlformats.org/officeDocument/2006/relationships/image" Target="../media/image60.jpeg"/></Relationships>
</file>

<file path=ppt/slides/_rels/slide1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63.jpeg"/><Relationship Id="rId4" Type="http://schemas.openxmlformats.org/officeDocument/2006/relationships/image" Target="../media/image62.jpeg"/></Relationships>
</file>

<file path=ppt/slides/_rels/slide1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1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2.xml.rels><?xml version="1.0" encoding="UTF-8" standalone="yes"?>
<Relationships xmlns="http://schemas.openxmlformats.org/package/2006/relationships"><Relationship Id="rId3" Type="http://schemas.openxmlformats.org/officeDocument/2006/relationships/hyperlink" Target="Hyd%20Arm/teachergeek_quick-start.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0.jpeg"/><Relationship Id="rId4" Type="http://schemas.openxmlformats.org/officeDocument/2006/relationships/image" Target="../media/image72.jpeg"/></Relationships>
</file>

<file path=ppt/slides/_rels/slide2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2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8.emf"/><Relationship Id="rId18" Type="http://schemas.openxmlformats.org/officeDocument/2006/relationships/image" Target="../media/image23.emf"/><Relationship Id="rId3" Type="http://schemas.openxmlformats.org/officeDocument/2006/relationships/image" Target="../media/image8.emf"/><Relationship Id="rId21" Type="http://schemas.openxmlformats.org/officeDocument/2006/relationships/image" Target="../media/image26.emf"/><Relationship Id="rId7" Type="http://schemas.openxmlformats.org/officeDocument/2006/relationships/image" Target="../media/image12.emf"/><Relationship Id="rId12" Type="http://schemas.openxmlformats.org/officeDocument/2006/relationships/image" Target="../media/image17.emf"/><Relationship Id="rId17" Type="http://schemas.openxmlformats.org/officeDocument/2006/relationships/image" Target="../media/image22.emf"/><Relationship Id="rId2" Type="http://schemas.openxmlformats.org/officeDocument/2006/relationships/notesSlide" Target="../notesSlides/notesSlide3.xml"/><Relationship Id="rId16" Type="http://schemas.openxmlformats.org/officeDocument/2006/relationships/image" Target="../media/image21.emf"/><Relationship Id="rId20" Type="http://schemas.openxmlformats.org/officeDocument/2006/relationships/image" Target="../media/image25.emf"/><Relationship Id="rId1" Type="http://schemas.openxmlformats.org/officeDocument/2006/relationships/slideLayout" Target="../slideLayouts/slideLayout2.xml"/><Relationship Id="rId6" Type="http://schemas.openxmlformats.org/officeDocument/2006/relationships/image" Target="../media/image11.emf"/><Relationship Id="rId11" Type="http://schemas.openxmlformats.org/officeDocument/2006/relationships/image" Target="../media/image16.emf"/><Relationship Id="rId5" Type="http://schemas.openxmlformats.org/officeDocument/2006/relationships/image" Target="../media/image10.emf"/><Relationship Id="rId15" Type="http://schemas.openxmlformats.org/officeDocument/2006/relationships/image" Target="../media/image20.emf"/><Relationship Id="rId10" Type="http://schemas.openxmlformats.org/officeDocument/2006/relationships/image" Target="../media/image15.emf"/><Relationship Id="rId19" Type="http://schemas.openxmlformats.org/officeDocument/2006/relationships/image" Target="../media/image24.emf"/><Relationship Id="rId4" Type="http://schemas.openxmlformats.org/officeDocument/2006/relationships/image" Target="../media/image9.emf"/><Relationship Id="rId9" Type="http://schemas.openxmlformats.org/officeDocument/2006/relationships/image" Target="../media/image14.emf"/><Relationship Id="rId14" Type="http://schemas.openxmlformats.org/officeDocument/2006/relationships/image" Target="../media/image19.emf"/><Relationship Id="rId22" Type="http://schemas.openxmlformats.org/officeDocument/2006/relationships/image" Target="../media/image27.JPG"/></Relationships>
</file>

<file path=ppt/slides/_rels/slide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6.jpeg"/><Relationship Id="rId7"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7.jpeg"/><Relationship Id="rId4" Type="http://schemas.microsoft.com/office/2007/relationships/hdphoto" Target="../media/hdphoto1.wdp"/><Relationship Id="rId9" Type="http://schemas.openxmlformats.org/officeDocument/2006/relationships/image" Target="../media/image39.jpeg"/></Relationships>
</file>

<file path=ppt/slides/_rels/slide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41.jpeg"/></Relationships>
</file>

<file path=ppt/slides/_rels/slide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6.jpeg"/><Relationship Id="rId5" Type="http://schemas.microsoft.com/office/2007/relationships/hdphoto" Target="../media/hdphoto4.wdp"/><Relationship Id="rId4" Type="http://schemas.openxmlformats.org/officeDocument/2006/relationships/image" Target="../media/image4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a:stretch>
            <a:fillRect/>
          </a:stretch>
        </p:blipFill>
        <p:spPr/>
      </p:pic>
      <p:pic>
        <p:nvPicPr>
          <p:cNvPr id="13" name="Picture Placeholder 12"/>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a:stretch>
            <a:fillRect/>
          </a:stretch>
        </p:blipFill>
        <p:spPr/>
      </p:pic>
      <p:pic>
        <p:nvPicPr>
          <p:cNvPr id="15" name="Picture Placeholder 14"/>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t="677" b="677"/>
          <a:stretch>
            <a:fillRect/>
          </a:stretch>
        </p:blipFill>
        <p:spPr/>
      </p:pic>
      <p:pic>
        <p:nvPicPr>
          <p:cNvPr id="6" name="Picture Placeholder 5"/>
          <p:cNvPicPr>
            <a:picLocks noGrp="1" noChangeAspect="1"/>
          </p:cNvPicPr>
          <p:nvPr>
            <p:ph type="pic" sz="quarter" idx="14"/>
          </p:nvPr>
        </p:nvPicPr>
        <p:blipFill>
          <a:blip r:embed="rId6" cstate="print">
            <a:extLst>
              <a:ext uri="{28A0092B-C50C-407E-A947-70E740481C1C}">
                <a14:useLocalDpi xmlns:a14="http://schemas.microsoft.com/office/drawing/2010/main" val="0"/>
              </a:ext>
            </a:extLst>
          </a:blip>
          <a:srcRect t="16329" b="16329"/>
          <a:stretch>
            <a:fillRect/>
          </a:stretch>
        </p:blipFill>
        <p:spPr/>
      </p:pic>
      <p:pic>
        <p:nvPicPr>
          <p:cNvPr id="9" name="Picture Placeholder 8"/>
          <p:cNvPicPr>
            <a:picLocks noGrp="1" noChangeAspect="1"/>
          </p:cNvPicPr>
          <p:nvPr>
            <p:ph type="pic" sz="quarter" idx="12"/>
          </p:nvPr>
        </p:nvPicPr>
        <p:blipFill>
          <a:blip r:embed="rId7" cstate="print">
            <a:extLst>
              <a:ext uri="{28A0092B-C50C-407E-A947-70E740481C1C}">
                <a14:useLocalDpi xmlns:a14="http://schemas.microsoft.com/office/drawing/2010/main" val="0"/>
              </a:ext>
            </a:extLst>
          </a:blip>
          <a:srcRect t="4745" b="4745"/>
          <a:stretch>
            <a:fillRect/>
          </a:stretch>
        </p:blip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7688" y="2400299"/>
            <a:ext cx="3032312" cy="3004745"/>
          </a:xfrm>
          <a:prstGeom prst="rect">
            <a:avLst/>
          </a:prstGeom>
        </p:spPr>
      </p:pic>
      <p:sp>
        <p:nvSpPr>
          <p:cNvPr id="5" name="Slide Number Placeholder 4"/>
          <p:cNvSpPr>
            <a:spLocks noGrp="1"/>
          </p:cNvSpPr>
          <p:nvPr>
            <p:ph type="sldNum" sz="quarter" idx="12"/>
          </p:nvPr>
        </p:nvSpPr>
        <p:spPr/>
        <p:txBody>
          <a:bodyPr/>
          <a:lstStyle/>
          <a:p>
            <a:fld id="{431A5DB1-9EFD-4D87-AB04-CC723D123997}" type="slidenum">
              <a:rPr lang="en-US" smtClean="0"/>
              <a:pPr/>
              <a:t>10</a:t>
            </a:fld>
            <a:endParaRPr lang="en-US" dirty="0"/>
          </a:p>
        </p:txBody>
      </p:sp>
      <p:pic>
        <p:nvPicPr>
          <p:cNvPr id="2" name="Picture 1"/>
          <p:cNvPicPr>
            <a:picLocks noChangeAspect="1"/>
          </p:cNvPicPr>
          <p:nvPr/>
        </p:nvPicPr>
        <p:blipFill>
          <a:blip r:embed="rId4" cstate="print">
            <a:extLst>
              <a:ext uri="{BEBA8EAE-BF5A-486C-A8C5-ECC9F3942E4B}">
                <a14:imgProps xmlns:a14="http://schemas.microsoft.com/office/drawing/2010/main">
                  <a14:imgLayer r:embed="rId5">
                    <a14:imgEffect>
                      <a14:brightnessContrast bright="34000"/>
                    </a14:imgEffect>
                  </a14:imgLayer>
                </a14:imgProps>
              </a:ext>
              <a:ext uri="{28A0092B-C50C-407E-A947-70E740481C1C}">
                <a14:useLocalDpi xmlns:a14="http://schemas.microsoft.com/office/drawing/2010/main" val="0"/>
              </a:ext>
            </a:extLst>
          </a:blip>
          <a:stretch>
            <a:fillRect/>
          </a:stretch>
        </p:blipFill>
        <p:spPr>
          <a:xfrm>
            <a:off x="381000" y="1935962"/>
            <a:ext cx="4206688" cy="3779038"/>
          </a:xfrm>
          <a:prstGeom prst="rect">
            <a:avLst/>
          </a:prstGeom>
        </p:spPr>
      </p:pic>
      <p:sp>
        <p:nvSpPr>
          <p:cNvPr id="17" name="TextBox 16"/>
          <p:cNvSpPr txBox="1"/>
          <p:nvPr/>
        </p:nvSpPr>
        <p:spPr>
          <a:xfrm>
            <a:off x="152400" y="1469472"/>
            <a:ext cx="228600" cy="215444"/>
          </a:xfrm>
          <a:prstGeom prst="rect">
            <a:avLst/>
          </a:prstGeom>
          <a:solidFill>
            <a:srgbClr val="0070C0"/>
          </a:solidFill>
        </p:spPr>
        <p:txBody>
          <a:bodyPr wrap="square" lIns="0" tIns="0" rIns="0" bIns="0" rtlCol="0" anchor="ctr" anchorCtr="0">
            <a:spAutoFit/>
          </a:bodyPr>
          <a:lstStyle/>
          <a:p>
            <a:pPr algn="ctr"/>
            <a:r>
              <a:rPr lang="en-US" sz="1400" dirty="0" smtClean="0">
                <a:solidFill>
                  <a:schemeClr val="bg1"/>
                </a:solidFill>
              </a:rPr>
              <a:t>13</a:t>
            </a:r>
            <a:endParaRPr lang="en-US" sz="1400" dirty="0">
              <a:solidFill>
                <a:schemeClr val="bg1"/>
              </a:solidFill>
            </a:endParaRPr>
          </a:p>
        </p:txBody>
      </p:sp>
      <p:sp>
        <p:nvSpPr>
          <p:cNvPr id="18" name="Line Callout 2 17"/>
          <p:cNvSpPr/>
          <p:nvPr/>
        </p:nvSpPr>
        <p:spPr>
          <a:xfrm flipH="1">
            <a:off x="381000" y="1446644"/>
            <a:ext cx="4648200" cy="577081"/>
          </a:xfrm>
          <a:prstGeom prst="borderCallout2">
            <a:avLst>
              <a:gd name="adj1" fmla="val 118018"/>
              <a:gd name="adj2" fmla="val 14983"/>
              <a:gd name="adj3" fmla="val 173924"/>
              <a:gd name="adj4" fmla="val 15306"/>
              <a:gd name="adj5" fmla="val 232803"/>
              <a:gd name="adj6" fmla="val 25735"/>
            </a:avLst>
          </a:prstGeom>
          <a:ln w="19050" cmpd="sng">
            <a:solidFill>
              <a:schemeClr val="tx1"/>
            </a:solidFill>
            <a:prstDash val="solid"/>
            <a:tailEnd type="none"/>
          </a:ln>
          <a:effectLst>
            <a:glow rad="635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marL="171450" indent="-171450">
              <a:buFont typeface="Wingdings" pitchFamily="2" charset="2"/>
              <a:buChar char="q"/>
            </a:pPr>
            <a:r>
              <a:rPr lang="en-US" sz="1050" dirty="0" smtClean="0"/>
              <a:t>Cut one dowel 76mm (~3”).</a:t>
            </a:r>
          </a:p>
          <a:p>
            <a:pPr marL="171450" indent="-171450">
              <a:buFont typeface="Wingdings" pitchFamily="2" charset="2"/>
              <a:buChar char="q"/>
            </a:pPr>
            <a:r>
              <a:rPr lang="en-US" sz="1050" dirty="0" smtClean="0"/>
              <a:t>Insert dowel through holes as shown so equal amounts of dowel extend past the hole plates.</a:t>
            </a:r>
          </a:p>
        </p:txBody>
      </p:sp>
      <p:sp>
        <p:nvSpPr>
          <p:cNvPr id="21" name="Rectangle 20"/>
          <p:cNvSpPr/>
          <p:nvPr/>
        </p:nvSpPr>
        <p:spPr>
          <a:xfrm>
            <a:off x="152400" y="603090"/>
            <a:ext cx="5181600" cy="351942"/>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ATTACHING ARM TO THE SWIVEL BASE</a:t>
            </a:r>
            <a:endParaRPr lang="en-US" dirty="0">
              <a:solidFill>
                <a:schemeClr val="tx2"/>
              </a:solidFill>
            </a:endParaRPr>
          </a:p>
        </p:txBody>
      </p:sp>
      <p:sp>
        <p:nvSpPr>
          <p:cNvPr id="22" name="TextBox 21"/>
          <p:cNvSpPr txBox="1"/>
          <p:nvPr/>
        </p:nvSpPr>
        <p:spPr>
          <a:xfrm>
            <a:off x="5585005" y="1148294"/>
            <a:ext cx="282395" cy="215444"/>
          </a:xfrm>
          <a:prstGeom prst="rect">
            <a:avLst/>
          </a:prstGeom>
          <a:solidFill>
            <a:srgbClr val="0070C0"/>
          </a:solidFill>
        </p:spPr>
        <p:txBody>
          <a:bodyPr wrap="square" lIns="0" tIns="0" rIns="0" bIns="0" rtlCol="0" anchor="ctr" anchorCtr="0">
            <a:spAutoFit/>
          </a:bodyPr>
          <a:lstStyle/>
          <a:p>
            <a:pPr algn="ctr"/>
            <a:r>
              <a:rPr lang="en-US" sz="1400" dirty="0" smtClean="0">
                <a:solidFill>
                  <a:schemeClr val="bg1"/>
                </a:solidFill>
              </a:rPr>
              <a:t>14</a:t>
            </a:r>
            <a:endParaRPr lang="en-US" sz="1400" dirty="0">
              <a:solidFill>
                <a:schemeClr val="bg1"/>
              </a:solidFill>
            </a:endParaRPr>
          </a:p>
        </p:txBody>
      </p:sp>
      <p:sp>
        <p:nvSpPr>
          <p:cNvPr id="23" name="Line Callout 2 22"/>
          <p:cNvSpPr/>
          <p:nvPr/>
        </p:nvSpPr>
        <p:spPr>
          <a:xfrm flipH="1">
            <a:off x="5867400" y="1155172"/>
            <a:ext cx="2643237" cy="577081"/>
          </a:xfrm>
          <a:prstGeom prst="borderCallout2">
            <a:avLst>
              <a:gd name="adj1" fmla="val 118212"/>
              <a:gd name="adj2" fmla="val 69502"/>
              <a:gd name="adj3" fmla="val 173342"/>
              <a:gd name="adj4" fmla="val 70271"/>
              <a:gd name="adj5" fmla="val 484172"/>
              <a:gd name="adj6" fmla="val 91856"/>
            </a:avLst>
          </a:prstGeom>
          <a:ln w="19050" cmpd="sng">
            <a:solidFill>
              <a:schemeClr val="tx1"/>
            </a:solidFill>
            <a:prstDash val="solid"/>
            <a:tailEnd type="none"/>
          </a:ln>
          <a:effectLst>
            <a:glow rad="635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marL="171450" indent="-171450">
              <a:buFont typeface="Wingdings" pitchFamily="2" charset="2"/>
              <a:buChar char="q"/>
            </a:pPr>
            <a:r>
              <a:rPr lang="en-US" sz="1050" dirty="0" smtClean="0"/>
              <a:t>To attach the arm to the base insert the extending dowel ends through the 6</a:t>
            </a:r>
            <a:r>
              <a:rPr lang="en-US" sz="1050" baseline="30000" dirty="0" smtClean="0"/>
              <a:t>th</a:t>
            </a:r>
            <a:r>
              <a:rPr lang="en-US" sz="1050" dirty="0" smtClean="0"/>
              <a:t> holes on the lower arm section.</a:t>
            </a:r>
          </a:p>
        </p:txBody>
      </p:sp>
      <p:cxnSp>
        <p:nvCxnSpPr>
          <p:cNvPr id="19" name="Straight Arrow Connector 18"/>
          <p:cNvCxnSpPr/>
          <p:nvPr/>
        </p:nvCxnSpPr>
        <p:spPr>
          <a:xfrm>
            <a:off x="914400" y="2552700"/>
            <a:ext cx="1295400" cy="685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12000"/>
                    </a14:imgEffect>
                  </a14:imgLayer>
                </a14:imgProps>
              </a:ext>
              <a:ext uri="{28A0092B-C50C-407E-A947-70E740481C1C}">
                <a14:useLocalDpi xmlns:a14="http://schemas.microsoft.com/office/drawing/2010/main" val="0"/>
              </a:ext>
            </a:extLst>
          </a:blip>
          <a:srcRect l="6197" t="-12016" r="9704" b="12016"/>
          <a:stretch/>
        </p:blipFill>
        <p:spPr>
          <a:xfrm>
            <a:off x="7315200" y="1691573"/>
            <a:ext cx="1690022" cy="2065153"/>
          </a:xfrm>
          <a:prstGeom prst="rect">
            <a:avLst/>
          </a:prstGeom>
        </p:spPr>
      </p:pic>
      <p:cxnSp>
        <p:nvCxnSpPr>
          <p:cNvPr id="25" name="Straight Arrow Connector 24"/>
          <p:cNvCxnSpPr/>
          <p:nvPr/>
        </p:nvCxnSpPr>
        <p:spPr>
          <a:xfrm flipV="1">
            <a:off x="4838700" y="4152900"/>
            <a:ext cx="1104900" cy="533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6200" y="2171700"/>
            <a:ext cx="1143000" cy="415498"/>
          </a:xfrm>
          <a:prstGeom prst="rect">
            <a:avLst/>
          </a:prstGeom>
          <a:noFill/>
        </p:spPr>
        <p:txBody>
          <a:bodyPr wrap="square" rtlCol="0">
            <a:spAutoFit/>
          </a:bodyPr>
          <a:lstStyle/>
          <a:p>
            <a:r>
              <a:rPr lang="en-US" sz="1050" dirty="0" smtClean="0"/>
              <a:t>Top hole of third vertical row in.</a:t>
            </a:r>
            <a:endParaRPr lang="en-US" sz="1050" dirty="0"/>
          </a:p>
        </p:txBody>
      </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71961" y="4419600"/>
            <a:ext cx="566739" cy="615566"/>
          </a:xfrm>
          <a:prstGeom prst="rect">
            <a:avLst/>
          </a:prstGeom>
        </p:spPr>
      </p:pic>
      <p:sp>
        <p:nvSpPr>
          <p:cNvPr id="3" name="TextBox 2"/>
          <p:cNvSpPr txBox="1"/>
          <p:nvPr/>
        </p:nvSpPr>
        <p:spPr>
          <a:xfrm>
            <a:off x="4191000" y="4991100"/>
            <a:ext cx="876300" cy="215444"/>
          </a:xfrm>
          <a:prstGeom prst="rect">
            <a:avLst/>
          </a:prstGeom>
          <a:noFill/>
        </p:spPr>
        <p:txBody>
          <a:bodyPr wrap="square" rtlCol="0">
            <a:spAutoFit/>
          </a:bodyPr>
          <a:lstStyle/>
          <a:p>
            <a:r>
              <a:rPr lang="en-US" sz="800" b="1" dirty="0" smtClean="0"/>
              <a:t>Both Sides</a:t>
            </a:r>
            <a:endParaRPr lang="en-US" sz="800" b="1" dirty="0"/>
          </a:p>
        </p:txBody>
      </p:sp>
    </p:spTree>
    <p:extLst>
      <p:ext uri="{BB962C8B-B14F-4D97-AF65-F5344CB8AC3E}">
        <p14:creationId xmlns:p14="http://schemas.microsoft.com/office/powerpoint/2010/main" val="1093219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31A5DB1-9EFD-4D87-AB04-CC723D123997}" type="slidenum">
              <a:rPr lang="en-US" smtClean="0"/>
              <a:pPr/>
              <a:t>11</a:t>
            </a:fld>
            <a:endParaRPr lang="en-US" dirty="0"/>
          </a:p>
        </p:txBody>
      </p:sp>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val="0"/>
              </a:ext>
            </a:extLst>
          </a:blip>
          <a:srcRect l="13429" t="9312"/>
          <a:stretch/>
        </p:blipFill>
        <p:spPr>
          <a:xfrm>
            <a:off x="5334000" y="2590395"/>
            <a:ext cx="3062908" cy="2139057"/>
          </a:xfrm>
          <a:prstGeom prst="rect">
            <a:avLst/>
          </a:prstGeom>
        </p:spPr>
      </p:pic>
      <p:sp>
        <p:nvSpPr>
          <p:cNvPr id="18" name="TextBox 17"/>
          <p:cNvSpPr txBox="1"/>
          <p:nvPr/>
        </p:nvSpPr>
        <p:spPr>
          <a:xfrm>
            <a:off x="375737" y="1333500"/>
            <a:ext cx="228600" cy="215444"/>
          </a:xfrm>
          <a:prstGeom prst="rect">
            <a:avLst/>
          </a:prstGeom>
          <a:solidFill>
            <a:srgbClr val="0070C0"/>
          </a:solidFill>
        </p:spPr>
        <p:txBody>
          <a:bodyPr wrap="square" lIns="0" tIns="0" rIns="0" bIns="0" rtlCol="0" anchor="ctr" anchorCtr="0">
            <a:spAutoFit/>
          </a:bodyPr>
          <a:lstStyle/>
          <a:p>
            <a:pPr algn="ctr"/>
            <a:r>
              <a:rPr lang="en-US" sz="1400" dirty="0" smtClean="0">
                <a:solidFill>
                  <a:schemeClr val="bg1"/>
                </a:solidFill>
              </a:rPr>
              <a:t>15</a:t>
            </a:r>
            <a:endParaRPr lang="en-US" sz="1400" dirty="0">
              <a:solidFill>
                <a:schemeClr val="bg1"/>
              </a:solidFill>
            </a:endParaRPr>
          </a:p>
        </p:txBody>
      </p:sp>
      <p:sp>
        <p:nvSpPr>
          <p:cNvPr id="19" name="Line Callout 2 18"/>
          <p:cNvSpPr/>
          <p:nvPr/>
        </p:nvSpPr>
        <p:spPr>
          <a:xfrm flipH="1">
            <a:off x="609600" y="1333501"/>
            <a:ext cx="4648200" cy="738664"/>
          </a:xfrm>
          <a:prstGeom prst="borderCallout2">
            <a:avLst>
              <a:gd name="adj1" fmla="val 284363"/>
              <a:gd name="adj2" fmla="val 62656"/>
              <a:gd name="adj3" fmla="val 283151"/>
              <a:gd name="adj4" fmla="val 51830"/>
              <a:gd name="adj5" fmla="val 304186"/>
              <a:gd name="adj6" fmla="val 73987"/>
            </a:avLst>
          </a:prstGeom>
          <a:ln w="19050" cmpd="sng">
            <a:solidFill>
              <a:schemeClr val="tx1"/>
            </a:solidFill>
            <a:prstDash val="solid"/>
            <a:tailEnd type="none"/>
          </a:ln>
          <a:effectLst>
            <a:glow rad="635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marL="171450" indent="-171450">
              <a:buFont typeface="Wingdings" pitchFamily="2" charset="2"/>
              <a:buChar char="q"/>
            </a:pPr>
            <a:r>
              <a:rPr lang="en-US" sz="1050" dirty="0" smtClean="0"/>
              <a:t>Place syringe mount pins into the 3</a:t>
            </a:r>
            <a:r>
              <a:rPr lang="en-US" sz="1050" baseline="30000" dirty="0" smtClean="0"/>
              <a:t>rd</a:t>
            </a:r>
            <a:r>
              <a:rPr lang="en-US" sz="1050" dirty="0" smtClean="0"/>
              <a:t> hole from the end of the upper arm component.  </a:t>
            </a:r>
          </a:p>
          <a:p>
            <a:pPr marL="171450" indent="-171450">
              <a:buFont typeface="Wingdings" pitchFamily="2" charset="2"/>
              <a:buChar char="q"/>
            </a:pPr>
            <a:r>
              <a:rPr lang="en-US" sz="1050" dirty="0" smtClean="0"/>
              <a:t>Press 10ml syringe into the syringe mount and slide the end of the syringe into the clip as shown.</a:t>
            </a:r>
          </a:p>
        </p:txBody>
      </p:sp>
      <p:sp>
        <p:nvSpPr>
          <p:cNvPr id="20" name="Rectangle 19"/>
          <p:cNvSpPr/>
          <p:nvPr/>
        </p:nvSpPr>
        <p:spPr>
          <a:xfrm>
            <a:off x="228600" y="546881"/>
            <a:ext cx="3624763" cy="4572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INSTALLING 10ML SYRINGE ON ARM</a:t>
            </a:r>
            <a:endParaRPr lang="en-US" dirty="0">
              <a:solidFill>
                <a:schemeClr val="tx2"/>
              </a:solidFill>
            </a:endParaRPr>
          </a:p>
        </p:txBody>
      </p:sp>
      <p:pic>
        <p:nvPicPr>
          <p:cNvPr id="4" name="Picture 3"/>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2000"/>
                    </a14:imgEffect>
                  </a14:imgLayer>
                </a14:imgProps>
              </a:ext>
              <a:ext uri="{28A0092B-C50C-407E-A947-70E740481C1C}">
                <a14:useLocalDpi xmlns:a14="http://schemas.microsoft.com/office/drawing/2010/main" val="0"/>
              </a:ext>
            </a:extLst>
          </a:blip>
          <a:stretch>
            <a:fillRect/>
          </a:stretch>
        </p:blipFill>
        <p:spPr>
          <a:xfrm>
            <a:off x="152400" y="2171700"/>
            <a:ext cx="3581400" cy="2387600"/>
          </a:xfrm>
          <a:prstGeom prst="rect">
            <a:avLst/>
          </a:prstGeom>
        </p:spPr>
      </p:pic>
      <p:cxnSp>
        <p:nvCxnSpPr>
          <p:cNvPr id="9" name="Straight Arrow Connector 8"/>
          <p:cNvCxnSpPr/>
          <p:nvPr/>
        </p:nvCxnSpPr>
        <p:spPr>
          <a:xfrm flipH="1">
            <a:off x="2514600" y="3365500"/>
            <a:ext cx="990600" cy="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467100" y="3254449"/>
            <a:ext cx="1181100" cy="253916"/>
          </a:xfrm>
          <a:prstGeom prst="rect">
            <a:avLst/>
          </a:prstGeom>
          <a:noFill/>
        </p:spPr>
        <p:txBody>
          <a:bodyPr wrap="square" rtlCol="0">
            <a:spAutoFit/>
          </a:bodyPr>
          <a:lstStyle/>
          <a:p>
            <a:r>
              <a:rPr lang="en-US" sz="1050" dirty="0" smtClean="0"/>
              <a:t>3</a:t>
            </a:r>
            <a:r>
              <a:rPr lang="en-US" sz="1050" baseline="30000" dirty="0" smtClean="0"/>
              <a:t>rd</a:t>
            </a:r>
            <a:r>
              <a:rPr lang="en-US" sz="1050" dirty="0" smtClean="0"/>
              <a:t> Hole</a:t>
            </a:r>
            <a:endParaRPr lang="en-US" sz="1050" dirty="0"/>
          </a:p>
        </p:txBody>
      </p:sp>
      <p:cxnSp>
        <p:nvCxnSpPr>
          <p:cNvPr id="16" name="Straight Arrow Connector 15"/>
          <p:cNvCxnSpPr/>
          <p:nvPr/>
        </p:nvCxnSpPr>
        <p:spPr>
          <a:xfrm>
            <a:off x="1524000" y="2532637"/>
            <a:ext cx="674959" cy="11470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09600" y="2400300"/>
            <a:ext cx="1181100" cy="253916"/>
          </a:xfrm>
          <a:prstGeom prst="rect">
            <a:avLst/>
          </a:prstGeom>
          <a:noFill/>
        </p:spPr>
        <p:txBody>
          <a:bodyPr wrap="square" rtlCol="0">
            <a:spAutoFit/>
          </a:bodyPr>
          <a:lstStyle/>
          <a:p>
            <a:r>
              <a:rPr lang="en-US" sz="1050" dirty="0" smtClean="0"/>
              <a:t>Syringe Mount</a:t>
            </a:r>
            <a:endParaRPr lang="en-US" sz="1050" dirty="0"/>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91000" y="2224854"/>
            <a:ext cx="566739" cy="615566"/>
          </a:xfrm>
          <a:prstGeom prst="rect">
            <a:avLst/>
          </a:prstGeom>
        </p:spPr>
      </p:pic>
      <p:sp>
        <p:nvSpPr>
          <p:cNvPr id="14" name="TextBox 13"/>
          <p:cNvSpPr txBox="1"/>
          <p:nvPr/>
        </p:nvSpPr>
        <p:spPr>
          <a:xfrm>
            <a:off x="4181475" y="2752654"/>
            <a:ext cx="838200" cy="215444"/>
          </a:xfrm>
          <a:prstGeom prst="rect">
            <a:avLst/>
          </a:prstGeom>
          <a:noFill/>
        </p:spPr>
        <p:txBody>
          <a:bodyPr wrap="square" rtlCol="0">
            <a:spAutoFit/>
          </a:bodyPr>
          <a:lstStyle/>
          <a:p>
            <a:r>
              <a:rPr lang="en-US" sz="800" b="1" dirty="0" smtClean="0"/>
              <a:t>Any Holes</a:t>
            </a:r>
            <a:endParaRPr lang="en-US" sz="800" b="1" dirty="0"/>
          </a:p>
        </p:txBody>
      </p:sp>
    </p:spTree>
    <p:extLst>
      <p:ext uri="{BB962C8B-B14F-4D97-AF65-F5344CB8AC3E}">
        <p14:creationId xmlns:p14="http://schemas.microsoft.com/office/powerpoint/2010/main" val="30494188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31A5DB1-9EFD-4D87-AB04-CC723D123997}" type="slidenum">
              <a:rPr lang="en-US" smtClean="0"/>
              <a:pPr/>
              <a:t>12</a:t>
            </a:fld>
            <a:endParaRPr lang="en-US" dirty="0"/>
          </a:p>
        </p:txBody>
      </p:sp>
      <p:pic>
        <p:nvPicPr>
          <p:cNvPr id="12" name="Picture 11"/>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
                    </a14:imgEffect>
                  </a14:imgLayer>
                </a14:imgProps>
              </a:ext>
              <a:ext uri="{28A0092B-C50C-407E-A947-70E740481C1C}">
                <a14:useLocalDpi xmlns:a14="http://schemas.microsoft.com/office/drawing/2010/main" val="0"/>
              </a:ext>
            </a:extLst>
          </a:blip>
          <a:stretch>
            <a:fillRect/>
          </a:stretch>
        </p:blipFill>
        <p:spPr>
          <a:xfrm>
            <a:off x="533400" y="1600566"/>
            <a:ext cx="3125642" cy="3846944"/>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7400" y="2253550"/>
            <a:ext cx="2743200" cy="3193960"/>
          </a:xfrm>
          <a:prstGeom prst="rect">
            <a:avLst/>
          </a:prstGeom>
        </p:spPr>
      </p:pic>
      <p:sp>
        <p:nvSpPr>
          <p:cNvPr id="20" name="Rectangle 19"/>
          <p:cNvSpPr/>
          <p:nvPr/>
        </p:nvSpPr>
        <p:spPr>
          <a:xfrm>
            <a:off x="219644" y="571500"/>
            <a:ext cx="4442003" cy="4572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INSTALLING 10ML SYRINGE IN SWIVEL BASE</a:t>
            </a:r>
            <a:endParaRPr lang="en-US" dirty="0">
              <a:solidFill>
                <a:schemeClr val="tx2"/>
              </a:solidFill>
            </a:endParaRPr>
          </a:p>
        </p:txBody>
      </p:sp>
      <p:sp>
        <p:nvSpPr>
          <p:cNvPr id="21" name="TextBox 20"/>
          <p:cNvSpPr txBox="1"/>
          <p:nvPr/>
        </p:nvSpPr>
        <p:spPr>
          <a:xfrm>
            <a:off x="2971800" y="1492844"/>
            <a:ext cx="228600" cy="215444"/>
          </a:xfrm>
          <a:prstGeom prst="rect">
            <a:avLst/>
          </a:prstGeom>
          <a:solidFill>
            <a:srgbClr val="0070C0"/>
          </a:solidFill>
        </p:spPr>
        <p:txBody>
          <a:bodyPr wrap="square" lIns="0" tIns="0" rIns="0" bIns="0" rtlCol="0" anchor="ctr" anchorCtr="0">
            <a:spAutoFit/>
          </a:bodyPr>
          <a:lstStyle/>
          <a:p>
            <a:pPr algn="ctr"/>
            <a:r>
              <a:rPr lang="en-US" sz="1400" dirty="0" smtClean="0">
                <a:solidFill>
                  <a:schemeClr val="bg1"/>
                </a:solidFill>
              </a:rPr>
              <a:t>16</a:t>
            </a:r>
            <a:endParaRPr lang="en-US" sz="1400" dirty="0">
              <a:solidFill>
                <a:schemeClr val="bg1"/>
              </a:solidFill>
            </a:endParaRPr>
          </a:p>
        </p:txBody>
      </p:sp>
      <p:sp>
        <p:nvSpPr>
          <p:cNvPr id="22" name="Line Callout 2 21"/>
          <p:cNvSpPr/>
          <p:nvPr/>
        </p:nvSpPr>
        <p:spPr>
          <a:xfrm flipH="1">
            <a:off x="3200400" y="1492844"/>
            <a:ext cx="4648200" cy="415498"/>
          </a:xfrm>
          <a:prstGeom prst="borderCallout2">
            <a:avLst>
              <a:gd name="adj1" fmla="val 116804"/>
              <a:gd name="adj2" fmla="val 52845"/>
              <a:gd name="adj3" fmla="val 213300"/>
              <a:gd name="adj4" fmla="val 52529"/>
              <a:gd name="adj5" fmla="val 358877"/>
              <a:gd name="adj6" fmla="val 118309"/>
            </a:avLst>
          </a:prstGeom>
          <a:ln w="19050" cmpd="sng">
            <a:solidFill>
              <a:schemeClr val="tx1"/>
            </a:solidFill>
            <a:prstDash val="solid"/>
            <a:tailEnd type="none"/>
          </a:ln>
          <a:effectLst>
            <a:glow rad="635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marL="171450" indent="-171450">
              <a:buFont typeface="Wingdings" pitchFamily="2" charset="2"/>
              <a:buChar char="q"/>
            </a:pPr>
            <a:r>
              <a:rPr lang="en-US" sz="1050" dirty="0" smtClean="0"/>
              <a:t>Press 10ml syringe into the syringe mount in the swivel base and slide the end of the syringe into the clip as shown.</a:t>
            </a:r>
          </a:p>
        </p:txBody>
      </p:sp>
      <p:sp>
        <p:nvSpPr>
          <p:cNvPr id="2" name="TextBox 1"/>
          <p:cNvSpPr txBox="1"/>
          <p:nvPr/>
        </p:nvSpPr>
        <p:spPr>
          <a:xfrm>
            <a:off x="838200" y="2781300"/>
            <a:ext cx="609600" cy="400110"/>
          </a:xfrm>
          <a:prstGeom prst="rect">
            <a:avLst/>
          </a:prstGeom>
          <a:noFill/>
        </p:spPr>
        <p:txBody>
          <a:bodyPr wrap="square" rtlCol="0">
            <a:spAutoFit/>
          </a:bodyPr>
          <a:lstStyle/>
          <a:p>
            <a:pPr algn="ctr"/>
            <a:r>
              <a:rPr lang="en-US" sz="1000" dirty="0" smtClean="0"/>
              <a:t>Syringe</a:t>
            </a:r>
          </a:p>
          <a:p>
            <a:pPr algn="ctr"/>
            <a:r>
              <a:rPr lang="en-US" sz="1000" dirty="0" smtClean="0"/>
              <a:t>Clip</a:t>
            </a:r>
            <a:endParaRPr lang="en-US" sz="1000" dirty="0"/>
          </a:p>
        </p:txBody>
      </p:sp>
      <p:cxnSp>
        <p:nvCxnSpPr>
          <p:cNvPr id="10" name="Straight Arrow Connector 9"/>
          <p:cNvCxnSpPr/>
          <p:nvPr/>
        </p:nvCxnSpPr>
        <p:spPr>
          <a:xfrm flipV="1">
            <a:off x="1295400" y="2659714"/>
            <a:ext cx="685800" cy="18265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40645" y="3850530"/>
            <a:ext cx="1752600" cy="400110"/>
          </a:xfrm>
          <a:prstGeom prst="rect">
            <a:avLst/>
          </a:prstGeom>
          <a:noFill/>
        </p:spPr>
        <p:txBody>
          <a:bodyPr wrap="square" rtlCol="0">
            <a:spAutoFit/>
          </a:bodyPr>
          <a:lstStyle/>
          <a:p>
            <a:pPr algn="ctr"/>
            <a:r>
              <a:rPr lang="en-US" sz="1000" dirty="0" smtClean="0"/>
              <a:t>Syringe</a:t>
            </a:r>
          </a:p>
          <a:p>
            <a:pPr algn="ctr"/>
            <a:r>
              <a:rPr lang="en-US" sz="1000" dirty="0" smtClean="0"/>
              <a:t>Mount</a:t>
            </a:r>
            <a:endParaRPr lang="en-US" sz="1000" dirty="0"/>
          </a:p>
        </p:txBody>
      </p:sp>
      <p:cxnSp>
        <p:nvCxnSpPr>
          <p:cNvPr id="14" name="Straight Arrow Connector 13"/>
          <p:cNvCxnSpPr/>
          <p:nvPr/>
        </p:nvCxnSpPr>
        <p:spPr>
          <a:xfrm flipH="1" flipV="1">
            <a:off x="2209800" y="3695700"/>
            <a:ext cx="876300" cy="228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93245" y="2652679"/>
            <a:ext cx="731386" cy="794398"/>
          </a:xfrm>
          <a:prstGeom prst="rect">
            <a:avLst/>
          </a:prstGeom>
        </p:spPr>
      </p:pic>
    </p:spTree>
    <p:extLst>
      <p:ext uri="{BB962C8B-B14F-4D97-AF65-F5344CB8AC3E}">
        <p14:creationId xmlns:p14="http://schemas.microsoft.com/office/powerpoint/2010/main" val="1888781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31A5DB1-9EFD-4D87-AB04-CC723D123997}" type="slidenum">
              <a:rPr lang="en-US" smtClean="0"/>
              <a:pPr/>
              <a:t>13</a:t>
            </a:fld>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476500"/>
            <a:ext cx="3139498" cy="27813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00" y="2319618"/>
            <a:ext cx="3569392" cy="2552700"/>
          </a:xfrm>
          <a:prstGeom prst="rect">
            <a:avLst/>
          </a:prstGeom>
        </p:spPr>
      </p:pic>
      <p:sp>
        <p:nvSpPr>
          <p:cNvPr id="17" name="Rectangle 16"/>
          <p:cNvSpPr/>
          <p:nvPr/>
        </p:nvSpPr>
        <p:spPr>
          <a:xfrm>
            <a:off x="219644" y="571500"/>
            <a:ext cx="4442003" cy="4572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INSTALLING 10ML SYRINGE IN SWIVEL BASE</a:t>
            </a:r>
            <a:endParaRPr lang="en-US" dirty="0">
              <a:solidFill>
                <a:schemeClr val="tx2"/>
              </a:solidFill>
            </a:endParaRPr>
          </a:p>
        </p:txBody>
      </p:sp>
      <p:sp>
        <p:nvSpPr>
          <p:cNvPr id="18" name="TextBox 17"/>
          <p:cNvSpPr txBox="1"/>
          <p:nvPr/>
        </p:nvSpPr>
        <p:spPr>
          <a:xfrm>
            <a:off x="382860" y="1439605"/>
            <a:ext cx="228600" cy="215444"/>
          </a:xfrm>
          <a:prstGeom prst="rect">
            <a:avLst/>
          </a:prstGeom>
          <a:solidFill>
            <a:srgbClr val="0070C0"/>
          </a:solidFill>
        </p:spPr>
        <p:txBody>
          <a:bodyPr wrap="square" lIns="0" tIns="0" rIns="0" bIns="0" rtlCol="0" anchor="ctr" anchorCtr="0">
            <a:spAutoFit/>
          </a:bodyPr>
          <a:lstStyle/>
          <a:p>
            <a:pPr algn="ctr"/>
            <a:r>
              <a:rPr lang="en-US" sz="1400" dirty="0" smtClean="0">
                <a:solidFill>
                  <a:schemeClr val="bg1"/>
                </a:solidFill>
              </a:rPr>
              <a:t>17</a:t>
            </a:r>
            <a:endParaRPr lang="en-US" sz="1400" dirty="0">
              <a:solidFill>
                <a:schemeClr val="bg1"/>
              </a:solidFill>
            </a:endParaRPr>
          </a:p>
        </p:txBody>
      </p:sp>
      <p:sp>
        <p:nvSpPr>
          <p:cNvPr id="19" name="Line Callout 2 18"/>
          <p:cNvSpPr/>
          <p:nvPr/>
        </p:nvSpPr>
        <p:spPr>
          <a:xfrm flipH="1">
            <a:off x="611460" y="1447300"/>
            <a:ext cx="2528038" cy="415498"/>
          </a:xfrm>
          <a:prstGeom prst="borderCallout2">
            <a:avLst>
              <a:gd name="adj1" fmla="val 119777"/>
              <a:gd name="adj2" fmla="val 21292"/>
              <a:gd name="adj3" fmla="val 209360"/>
              <a:gd name="adj4" fmla="val 21683"/>
              <a:gd name="adj5" fmla="val 452501"/>
              <a:gd name="adj6" fmla="val 13503"/>
            </a:avLst>
          </a:prstGeom>
          <a:ln w="19050" cmpd="sng">
            <a:solidFill>
              <a:schemeClr val="tx1"/>
            </a:solidFill>
            <a:prstDash val="solid"/>
            <a:tailEnd type="none"/>
          </a:ln>
          <a:effectLst>
            <a:glow rad="635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marL="171450" indent="-171450">
              <a:buFont typeface="Wingdings" pitchFamily="2" charset="2"/>
              <a:buChar char="q"/>
            </a:pPr>
            <a:r>
              <a:rPr lang="en-US" sz="1050" dirty="0" smtClean="0"/>
              <a:t>Cut dowel 76mm (~3”).</a:t>
            </a:r>
          </a:p>
          <a:p>
            <a:pPr marL="171450" indent="-171450">
              <a:buFont typeface="Wingdings" pitchFamily="2" charset="2"/>
              <a:buChar char="q"/>
            </a:pPr>
            <a:r>
              <a:rPr lang="en-US" sz="1050" dirty="0" smtClean="0"/>
              <a:t>Place in corner hole of base as shown.</a:t>
            </a:r>
          </a:p>
        </p:txBody>
      </p:sp>
      <p:sp>
        <p:nvSpPr>
          <p:cNvPr id="20" name="TextBox 19"/>
          <p:cNvSpPr txBox="1"/>
          <p:nvPr/>
        </p:nvSpPr>
        <p:spPr>
          <a:xfrm>
            <a:off x="3746915" y="1339580"/>
            <a:ext cx="228600" cy="215444"/>
          </a:xfrm>
          <a:prstGeom prst="rect">
            <a:avLst/>
          </a:prstGeom>
          <a:solidFill>
            <a:srgbClr val="0070C0"/>
          </a:solidFill>
        </p:spPr>
        <p:txBody>
          <a:bodyPr wrap="square" lIns="0" tIns="0" rIns="0" bIns="0" rtlCol="0" anchor="ctr" anchorCtr="0">
            <a:spAutoFit/>
          </a:bodyPr>
          <a:lstStyle/>
          <a:p>
            <a:pPr algn="ctr"/>
            <a:r>
              <a:rPr lang="en-US" sz="1400" dirty="0" smtClean="0">
                <a:solidFill>
                  <a:schemeClr val="bg1"/>
                </a:solidFill>
              </a:rPr>
              <a:t>18</a:t>
            </a:r>
            <a:endParaRPr lang="en-US" sz="1400" dirty="0">
              <a:solidFill>
                <a:schemeClr val="bg1"/>
              </a:solidFill>
            </a:endParaRPr>
          </a:p>
        </p:txBody>
      </p:sp>
      <p:sp>
        <p:nvSpPr>
          <p:cNvPr id="21" name="Line Callout 2 20"/>
          <p:cNvSpPr/>
          <p:nvPr/>
        </p:nvSpPr>
        <p:spPr>
          <a:xfrm flipH="1">
            <a:off x="3975506" y="1330888"/>
            <a:ext cx="4648200" cy="738664"/>
          </a:xfrm>
          <a:prstGeom prst="borderCallout2">
            <a:avLst>
              <a:gd name="adj1" fmla="val 105079"/>
              <a:gd name="adj2" fmla="val 76892"/>
              <a:gd name="adj3" fmla="val 161219"/>
              <a:gd name="adj4" fmla="val 76637"/>
              <a:gd name="adj5" fmla="val 189951"/>
              <a:gd name="adj6" fmla="val 74144"/>
            </a:avLst>
          </a:prstGeom>
          <a:ln w="19050" cmpd="sng">
            <a:solidFill>
              <a:schemeClr val="tx1"/>
            </a:solidFill>
            <a:prstDash val="solid"/>
            <a:tailEnd type="none"/>
          </a:ln>
          <a:effectLst>
            <a:glow rad="635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marL="171450" indent="-171450">
              <a:buFont typeface="Wingdings" pitchFamily="2" charset="2"/>
              <a:buChar char="q"/>
            </a:pPr>
            <a:r>
              <a:rPr lang="en-US" sz="1050" dirty="0" smtClean="0"/>
              <a:t>Place 10cc syringe mount in the 3</a:t>
            </a:r>
            <a:r>
              <a:rPr lang="en-US" sz="1050" baseline="30000" dirty="0" smtClean="0"/>
              <a:t>rd</a:t>
            </a:r>
            <a:r>
              <a:rPr lang="en-US" sz="1050" dirty="0" smtClean="0"/>
              <a:t> hole from the corner on support leg side in the vertical position as shown.</a:t>
            </a:r>
          </a:p>
          <a:p>
            <a:pPr marL="171450" indent="-171450">
              <a:buFont typeface="Wingdings" pitchFamily="2" charset="2"/>
              <a:buChar char="q"/>
            </a:pPr>
            <a:r>
              <a:rPr lang="en-US" sz="1050" dirty="0" smtClean="0"/>
              <a:t>Slide a perpendicular adaptor over the dowel and onto the syringe  mount pin as shown.</a:t>
            </a:r>
          </a:p>
        </p:txBody>
      </p:sp>
      <p:cxnSp>
        <p:nvCxnSpPr>
          <p:cNvPr id="6" name="Straight Arrow Connector 5"/>
          <p:cNvCxnSpPr/>
          <p:nvPr/>
        </p:nvCxnSpPr>
        <p:spPr>
          <a:xfrm>
            <a:off x="5518496" y="2384052"/>
            <a:ext cx="0" cy="38548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334000" y="4381501"/>
            <a:ext cx="184496" cy="49081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876800" y="4872318"/>
            <a:ext cx="1981200" cy="253916"/>
          </a:xfrm>
          <a:prstGeom prst="rect">
            <a:avLst/>
          </a:prstGeom>
          <a:noFill/>
        </p:spPr>
        <p:txBody>
          <a:bodyPr wrap="square" rtlCol="0">
            <a:spAutoFit/>
          </a:bodyPr>
          <a:lstStyle/>
          <a:p>
            <a:r>
              <a:rPr lang="en-US" sz="1050" dirty="0" smtClean="0"/>
              <a:t>Third hole from corner</a:t>
            </a:r>
            <a:endParaRPr lang="en-US" sz="1050" dirty="0"/>
          </a:p>
        </p:txBody>
      </p:sp>
      <p:cxnSp>
        <p:nvCxnSpPr>
          <p:cNvPr id="22" name="Straight Arrow Connector 21"/>
          <p:cNvCxnSpPr/>
          <p:nvPr/>
        </p:nvCxnSpPr>
        <p:spPr>
          <a:xfrm flipH="1" flipV="1">
            <a:off x="2771775" y="4133850"/>
            <a:ext cx="2562225" cy="73846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7244" y="2336427"/>
            <a:ext cx="566739" cy="615566"/>
          </a:xfrm>
          <a:prstGeom prst="rect">
            <a:avLst/>
          </a:prstGeom>
        </p:spPr>
      </p:pic>
      <p:sp>
        <p:nvSpPr>
          <p:cNvPr id="16" name="TextBox 15"/>
          <p:cNvSpPr txBox="1"/>
          <p:nvPr/>
        </p:nvSpPr>
        <p:spPr>
          <a:xfrm>
            <a:off x="3505200" y="2881087"/>
            <a:ext cx="838200" cy="215444"/>
          </a:xfrm>
          <a:prstGeom prst="rect">
            <a:avLst/>
          </a:prstGeom>
          <a:noFill/>
        </p:spPr>
        <p:txBody>
          <a:bodyPr wrap="square" rtlCol="0">
            <a:spAutoFit/>
          </a:bodyPr>
          <a:lstStyle/>
          <a:p>
            <a:r>
              <a:rPr lang="en-US" sz="800" b="1" dirty="0" smtClean="0"/>
              <a:t>Any Holes</a:t>
            </a:r>
            <a:endParaRPr lang="en-US" sz="800" b="1" dirty="0"/>
          </a:p>
        </p:txBody>
      </p:sp>
    </p:spTree>
    <p:extLst>
      <p:ext uri="{BB962C8B-B14F-4D97-AF65-F5344CB8AC3E}">
        <p14:creationId xmlns:p14="http://schemas.microsoft.com/office/powerpoint/2010/main" val="2053635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31A5DB1-9EFD-4D87-AB04-CC723D123997}" type="slidenum">
              <a:rPr lang="en-US" smtClean="0"/>
              <a:pPr/>
              <a:t>14</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899" y="3128820"/>
            <a:ext cx="3483372" cy="25527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7099" y="3184992"/>
            <a:ext cx="3443795" cy="2530008"/>
          </a:xfrm>
          <a:prstGeom prst="rect">
            <a:avLst/>
          </a:prstGeom>
        </p:spPr>
      </p:pic>
      <p:sp>
        <p:nvSpPr>
          <p:cNvPr id="17" name="Rectangle 16"/>
          <p:cNvSpPr/>
          <p:nvPr/>
        </p:nvSpPr>
        <p:spPr>
          <a:xfrm>
            <a:off x="219644" y="571500"/>
            <a:ext cx="4442003" cy="4572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INSTALLING 10ML SYRINGE ON SWIVEL BASE</a:t>
            </a:r>
            <a:endParaRPr lang="en-US" dirty="0">
              <a:solidFill>
                <a:schemeClr val="tx2"/>
              </a:solidFill>
            </a:endParaRPr>
          </a:p>
        </p:txBody>
      </p:sp>
      <p:sp>
        <p:nvSpPr>
          <p:cNvPr id="18" name="TextBox 17"/>
          <p:cNvSpPr txBox="1"/>
          <p:nvPr/>
        </p:nvSpPr>
        <p:spPr>
          <a:xfrm>
            <a:off x="104599" y="1104900"/>
            <a:ext cx="228600" cy="215444"/>
          </a:xfrm>
          <a:prstGeom prst="rect">
            <a:avLst/>
          </a:prstGeom>
          <a:solidFill>
            <a:srgbClr val="0070C0"/>
          </a:solidFill>
        </p:spPr>
        <p:txBody>
          <a:bodyPr wrap="square" lIns="0" tIns="0" rIns="0" bIns="0" rtlCol="0" anchor="ctr" anchorCtr="0">
            <a:spAutoFit/>
          </a:bodyPr>
          <a:lstStyle/>
          <a:p>
            <a:pPr algn="ctr"/>
            <a:r>
              <a:rPr lang="en-US" sz="1400" dirty="0" smtClean="0">
                <a:solidFill>
                  <a:schemeClr val="bg1"/>
                </a:solidFill>
              </a:rPr>
              <a:t>19</a:t>
            </a:r>
            <a:endParaRPr lang="en-US" sz="1400" dirty="0">
              <a:solidFill>
                <a:schemeClr val="bg1"/>
              </a:solidFill>
            </a:endParaRPr>
          </a:p>
        </p:txBody>
      </p:sp>
      <p:sp>
        <p:nvSpPr>
          <p:cNvPr id="19" name="Line Callout 2 18"/>
          <p:cNvSpPr/>
          <p:nvPr/>
        </p:nvSpPr>
        <p:spPr>
          <a:xfrm flipH="1">
            <a:off x="342520" y="1211766"/>
            <a:ext cx="4610480" cy="1869743"/>
          </a:xfrm>
          <a:prstGeom prst="borderCallout2">
            <a:avLst>
              <a:gd name="adj1" fmla="val 141820"/>
              <a:gd name="adj2" fmla="val 61992"/>
              <a:gd name="adj3" fmla="val 114894"/>
              <a:gd name="adj4" fmla="val 56335"/>
              <a:gd name="adj5" fmla="val 102973"/>
              <a:gd name="adj6" fmla="val 56491"/>
            </a:avLst>
          </a:prstGeom>
          <a:ln w="19050" cmpd="sng">
            <a:solidFill>
              <a:schemeClr val="tx1"/>
            </a:solidFill>
            <a:prstDash val="solid"/>
            <a:tailEnd type="none"/>
          </a:ln>
          <a:effectLst>
            <a:glow rad="635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marL="171450" indent="-171450">
              <a:buFont typeface="Wingdings" pitchFamily="2" charset="2"/>
              <a:buChar char="q"/>
            </a:pPr>
            <a:r>
              <a:rPr lang="en-US" sz="1050" dirty="0" smtClean="0"/>
              <a:t>Insert a 10-24 x  </a:t>
            </a:r>
            <a:r>
              <a:rPr lang="en-US" sz="1050" dirty="0" smtClean="0"/>
              <a:t>1.5” </a:t>
            </a:r>
            <a:r>
              <a:rPr lang="en-US" sz="1050" dirty="0" smtClean="0"/>
              <a:t>machine screw from the inside out in the 6</a:t>
            </a:r>
            <a:r>
              <a:rPr lang="en-US" sz="1050" baseline="30000" dirty="0" smtClean="0"/>
              <a:t>th</a:t>
            </a:r>
            <a:r>
              <a:rPr lang="en-US" sz="1050" dirty="0" smtClean="0"/>
              <a:t> hole up in the first vertical row as shown.</a:t>
            </a:r>
          </a:p>
          <a:p>
            <a:pPr marL="171450" indent="-171450">
              <a:buFont typeface="Wingdings" pitchFamily="2" charset="2"/>
              <a:buChar char="q"/>
            </a:pPr>
            <a:r>
              <a:rPr lang="en-US" sz="1050" dirty="0" smtClean="0"/>
              <a:t>Install a 10-24 hex nut and tighten to the hole plate.</a:t>
            </a:r>
          </a:p>
          <a:p>
            <a:pPr marL="171450" indent="-171450">
              <a:buFont typeface="Wingdings" pitchFamily="2" charset="2"/>
              <a:buChar char="q"/>
            </a:pPr>
            <a:r>
              <a:rPr lang="en-US" sz="1050" dirty="0" smtClean="0"/>
              <a:t>Thread a 2</a:t>
            </a:r>
            <a:r>
              <a:rPr lang="en-US" sz="1050" baseline="30000" dirty="0" smtClean="0"/>
              <a:t>nd</a:t>
            </a:r>
            <a:r>
              <a:rPr lang="en-US" sz="1050" dirty="0" smtClean="0"/>
              <a:t> hex nut onto the machine screw leaving a 19mm (~3/4”) space between the hex nuts.</a:t>
            </a:r>
          </a:p>
          <a:p>
            <a:pPr marL="171450" indent="-171450">
              <a:buFont typeface="Wingdings" pitchFamily="2" charset="2"/>
              <a:buChar char="q"/>
            </a:pPr>
            <a:r>
              <a:rPr lang="en-US" sz="1050" dirty="0" smtClean="0"/>
              <a:t>Cut dowel 39mm (~1 ½”) and insert into the center hole of a perpendicular adaptor.</a:t>
            </a:r>
          </a:p>
          <a:p>
            <a:pPr marL="171450" indent="-171450">
              <a:buFont typeface="Wingdings" pitchFamily="2" charset="2"/>
              <a:buChar char="q"/>
            </a:pPr>
            <a:r>
              <a:rPr lang="en-US" sz="1050" dirty="0" smtClean="0"/>
              <a:t>Slide an end hole of the perpendicular adaptor on the machine screw so that it contacts the hex nut.</a:t>
            </a:r>
          </a:p>
          <a:p>
            <a:pPr marL="171450" indent="-171450">
              <a:buFont typeface="Wingdings" pitchFamily="2" charset="2"/>
              <a:buChar char="q"/>
            </a:pPr>
            <a:r>
              <a:rPr lang="en-US" sz="1050" dirty="0" smtClean="0"/>
              <a:t>Install another 10-24 hex nut and tighten securely on the perpendicular adaptor.</a:t>
            </a:r>
          </a:p>
        </p:txBody>
      </p:sp>
      <p:sp>
        <p:nvSpPr>
          <p:cNvPr id="20" name="TextBox 19"/>
          <p:cNvSpPr txBox="1"/>
          <p:nvPr/>
        </p:nvSpPr>
        <p:spPr>
          <a:xfrm>
            <a:off x="5116606" y="1235616"/>
            <a:ext cx="228600" cy="215444"/>
          </a:xfrm>
          <a:prstGeom prst="rect">
            <a:avLst/>
          </a:prstGeom>
          <a:solidFill>
            <a:srgbClr val="0070C0"/>
          </a:solidFill>
        </p:spPr>
        <p:txBody>
          <a:bodyPr wrap="square" lIns="0" tIns="0" rIns="0" bIns="0" rtlCol="0" anchor="ctr" anchorCtr="0">
            <a:spAutoFit/>
          </a:bodyPr>
          <a:lstStyle/>
          <a:p>
            <a:pPr algn="ctr"/>
            <a:r>
              <a:rPr lang="en-US" sz="1400" dirty="0" smtClean="0">
                <a:solidFill>
                  <a:schemeClr val="bg1"/>
                </a:solidFill>
              </a:rPr>
              <a:t>20</a:t>
            </a:r>
            <a:endParaRPr lang="en-US" sz="1400" dirty="0">
              <a:solidFill>
                <a:schemeClr val="bg1"/>
              </a:solidFill>
            </a:endParaRPr>
          </a:p>
        </p:txBody>
      </p:sp>
      <p:sp>
        <p:nvSpPr>
          <p:cNvPr id="21" name="Line Callout 2 20"/>
          <p:cNvSpPr/>
          <p:nvPr/>
        </p:nvSpPr>
        <p:spPr>
          <a:xfrm flipH="1">
            <a:off x="5345206" y="1251866"/>
            <a:ext cx="3276600" cy="900246"/>
          </a:xfrm>
          <a:prstGeom prst="borderCallout2">
            <a:avLst>
              <a:gd name="adj1" fmla="val 298162"/>
              <a:gd name="adj2" fmla="val 28887"/>
              <a:gd name="adj3" fmla="val 114894"/>
              <a:gd name="adj4" fmla="val 56335"/>
              <a:gd name="adj5" fmla="val 102973"/>
              <a:gd name="adj6" fmla="val 56491"/>
            </a:avLst>
          </a:prstGeom>
          <a:ln w="19050" cmpd="sng">
            <a:solidFill>
              <a:schemeClr val="tx1"/>
            </a:solidFill>
            <a:prstDash val="solid"/>
            <a:tailEnd type="none"/>
          </a:ln>
          <a:effectLst>
            <a:glow rad="635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marL="171450" indent="-171450">
              <a:buFont typeface="Wingdings" pitchFamily="2" charset="2"/>
              <a:buChar char="q"/>
            </a:pPr>
            <a:r>
              <a:rPr lang="en-US" sz="1050" dirty="0" smtClean="0"/>
              <a:t>Ream a large syringe clip and slide over the end of a 10ml syringe.</a:t>
            </a:r>
          </a:p>
          <a:p>
            <a:pPr marL="171450" indent="-171450">
              <a:buFont typeface="Wingdings" pitchFamily="2" charset="2"/>
              <a:buChar char="q"/>
            </a:pPr>
            <a:r>
              <a:rPr lang="en-US" sz="1050" dirty="0" smtClean="0"/>
              <a:t>Press syringe into the syringe mount installed on the base and slide the reamed syringe clip up on to the dowel as shown.</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3509" y="4495800"/>
            <a:ext cx="766030" cy="647700"/>
          </a:xfrm>
          <a:prstGeom prst="rect">
            <a:avLst/>
          </a:prstGeom>
        </p:spPr>
      </p:pic>
      <p:sp>
        <p:nvSpPr>
          <p:cNvPr id="3" name="TextBox 2"/>
          <p:cNvSpPr txBox="1"/>
          <p:nvPr/>
        </p:nvSpPr>
        <p:spPr>
          <a:xfrm>
            <a:off x="4501403" y="5081171"/>
            <a:ext cx="1230406" cy="338554"/>
          </a:xfrm>
          <a:prstGeom prst="rect">
            <a:avLst/>
          </a:prstGeom>
          <a:noFill/>
        </p:spPr>
        <p:txBody>
          <a:bodyPr wrap="square" rtlCol="0">
            <a:spAutoFit/>
          </a:bodyPr>
          <a:lstStyle/>
          <a:p>
            <a:pPr algn="ctr"/>
            <a:r>
              <a:rPr lang="en-US" sz="800" dirty="0" smtClean="0"/>
              <a:t>Syringe </a:t>
            </a:r>
          </a:p>
          <a:p>
            <a:pPr algn="ctr"/>
            <a:r>
              <a:rPr lang="en-US" sz="800" dirty="0" smtClean="0"/>
              <a:t>Clip Hole</a:t>
            </a:r>
            <a:endParaRPr lang="en-US" sz="800" dirty="0"/>
          </a:p>
        </p:txBody>
      </p:sp>
      <p:cxnSp>
        <p:nvCxnSpPr>
          <p:cNvPr id="15" name="Straight Arrow Connector 14"/>
          <p:cNvCxnSpPr/>
          <p:nvPr/>
        </p:nvCxnSpPr>
        <p:spPr>
          <a:xfrm flipV="1">
            <a:off x="5449539" y="4405170"/>
            <a:ext cx="1789461" cy="58593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352800" y="3467100"/>
            <a:ext cx="914400" cy="338554"/>
          </a:xfrm>
          <a:prstGeom prst="rect">
            <a:avLst/>
          </a:prstGeom>
          <a:noFill/>
        </p:spPr>
        <p:txBody>
          <a:bodyPr wrap="square" rtlCol="0">
            <a:spAutoFit/>
          </a:bodyPr>
          <a:lstStyle/>
          <a:p>
            <a:pPr algn="ctr"/>
            <a:r>
              <a:rPr lang="en-US" sz="800" dirty="0" smtClean="0"/>
              <a:t>First vertic</a:t>
            </a:r>
            <a:r>
              <a:rPr lang="en-US" sz="800" dirty="0"/>
              <a:t>a</a:t>
            </a:r>
            <a:r>
              <a:rPr lang="en-US" sz="800" dirty="0" smtClean="0"/>
              <a:t>l row </a:t>
            </a:r>
          </a:p>
          <a:p>
            <a:pPr algn="ctr"/>
            <a:r>
              <a:rPr lang="en-US" sz="800" dirty="0" smtClean="0"/>
              <a:t>6 holes up</a:t>
            </a:r>
            <a:endParaRPr lang="en-US" sz="800" dirty="0"/>
          </a:p>
        </p:txBody>
      </p:sp>
      <p:cxnSp>
        <p:nvCxnSpPr>
          <p:cNvPr id="16" name="Straight Arrow Connector 15"/>
          <p:cNvCxnSpPr>
            <a:stCxn id="22" idx="1"/>
          </p:cNvCxnSpPr>
          <p:nvPr/>
        </p:nvCxnSpPr>
        <p:spPr>
          <a:xfrm flipH="1">
            <a:off x="1600200" y="3636377"/>
            <a:ext cx="1752600" cy="51652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41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31A5DB1-9EFD-4D87-AB04-CC723D123997}" type="slidenum">
              <a:rPr lang="en-US" smtClean="0"/>
              <a:pPr/>
              <a:t>15</a:t>
            </a:fld>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175" y="2898159"/>
            <a:ext cx="3843378" cy="2727103"/>
          </a:xfrm>
          <a:prstGeom prst="rect">
            <a:avLst/>
          </a:prstGeom>
        </p:spPr>
      </p:pic>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 contrast="-29000"/>
                    </a14:imgEffect>
                  </a14:imgLayer>
                </a14:imgProps>
              </a:ext>
              <a:ext uri="{28A0092B-C50C-407E-A947-70E740481C1C}">
                <a14:useLocalDpi xmlns:a14="http://schemas.microsoft.com/office/drawing/2010/main" val="0"/>
              </a:ext>
            </a:extLst>
          </a:blip>
          <a:stretch>
            <a:fillRect/>
          </a:stretch>
        </p:blipFill>
        <p:spPr>
          <a:xfrm>
            <a:off x="5125136" y="3009900"/>
            <a:ext cx="3256864" cy="2147682"/>
          </a:xfrm>
          <a:prstGeom prst="rect">
            <a:avLst/>
          </a:prstGeom>
        </p:spPr>
      </p:pic>
      <p:sp>
        <p:nvSpPr>
          <p:cNvPr id="17" name="Rectangle 16"/>
          <p:cNvSpPr/>
          <p:nvPr/>
        </p:nvSpPr>
        <p:spPr>
          <a:xfrm>
            <a:off x="219644" y="571500"/>
            <a:ext cx="4442003" cy="4572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BUILDING THE GRIPPER</a:t>
            </a:r>
            <a:endParaRPr lang="en-US" dirty="0">
              <a:solidFill>
                <a:schemeClr val="tx2"/>
              </a:solidFill>
            </a:endParaRPr>
          </a:p>
        </p:txBody>
      </p:sp>
      <p:sp>
        <p:nvSpPr>
          <p:cNvPr id="18" name="TextBox 17"/>
          <p:cNvSpPr txBox="1"/>
          <p:nvPr/>
        </p:nvSpPr>
        <p:spPr>
          <a:xfrm>
            <a:off x="502024" y="1181100"/>
            <a:ext cx="228600" cy="215444"/>
          </a:xfrm>
          <a:prstGeom prst="rect">
            <a:avLst/>
          </a:prstGeom>
          <a:solidFill>
            <a:srgbClr val="0070C0"/>
          </a:solidFill>
        </p:spPr>
        <p:txBody>
          <a:bodyPr wrap="square" lIns="0" tIns="0" rIns="0" bIns="0" rtlCol="0" anchor="ctr" anchorCtr="0">
            <a:spAutoFit/>
          </a:bodyPr>
          <a:lstStyle/>
          <a:p>
            <a:pPr algn="ctr"/>
            <a:r>
              <a:rPr lang="en-US" sz="1400" dirty="0" smtClean="0">
                <a:solidFill>
                  <a:schemeClr val="bg1"/>
                </a:solidFill>
              </a:rPr>
              <a:t>21</a:t>
            </a:r>
            <a:endParaRPr lang="en-US" sz="1400" dirty="0">
              <a:solidFill>
                <a:schemeClr val="bg1"/>
              </a:solidFill>
            </a:endParaRPr>
          </a:p>
        </p:txBody>
      </p:sp>
      <p:sp>
        <p:nvSpPr>
          <p:cNvPr id="19" name="Line Callout 2 18"/>
          <p:cNvSpPr/>
          <p:nvPr/>
        </p:nvSpPr>
        <p:spPr>
          <a:xfrm flipH="1">
            <a:off x="730624" y="1181101"/>
            <a:ext cx="3276600" cy="900246"/>
          </a:xfrm>
          <a:prstGeom prst="borderCallout2">
            <a:avLst>
              <a:gd name="adj1" fmla="val 298162"/>
              <a:gd name="adj2" fmla="val 28887"/>
              <a:gd name="adj3" fmla="val 114894"/>
              <a:gd name="adj4" fmla="val 56335"/>
              <a:gd name="adj5" fmla="val 102973"/>
              <a:gd name="adj6" fmla="val 56491"/>
            </a:avLst>
          </a:prstGeom>
          <a:ln w="19050" cmpd="sng">
            <a:solidFill>
              <a:schemeClr val="tx1"/>
            </a:solidFill>
            <a:prstDash val="solid"/>
            <a:tailEnd type="none"/>
          </a:ln>
          <a:effectLst>
            <a:glow rad="635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marL="171450" indent="-171450">
              <a:buFont typeface="Wingdings" pitchFamily="2" charset="2"/>
              <a:buChar char="q"/>
            </a:pPr>
            <a:r>
              <a:rPr lang="en-US" sz="1050" dirty="0" smtClean="0"/>
              <a:t>Insert 3ml syringe into a 3ml syringe holder.</a:t>
            </a:r>
          </a:p>
          <a:p>
            <a:pPr marL="171450" indent="-171450">
              <a:buFont typeface="Wingdings" pitchFamily="2" charset="2"/>
              <a:buChar char="q"/>
            </a:pPr>
            <a:r>
              <a:rPr lang="en-US" sz="1050" dirty="0" smtClean="0"/>
              <a:t>Place a 10-24 x 1” machine screw into  the syringe holder and into the 4</a:t>
            </a:r>
            <a:r>
              <a:rPr lang="en-US" sz="1050" baseline="30000" dirty="0" smtClean="0"/>
              <a:t>th</a:t>
            </a:r>
            <a:r>
              <a:rPr lang="en-US" sz="1050" dirty="0" smtClean="0"/>
              <a:t> hole of the longer connector  strip of the upper arm component.</a:t>
            </a:r>
          </a:p>
          <a:p>
            <a:pPr marL="171450" indent="-171450">
              <a:buFont typeface="Wingdings" pitchFamily="2" charset="2"/>
              <a:buChar char="q"/>
            </a:pPr>
            <a:r>
              <a:rPr lang="en-US" sz="1050" dirty="0" smtClean="0"/>
              <a:t>Tighten securely with a 10-24 hex nut.</a:t>
            </a:r>
          </a:p>
        </p:txBody>
      </p:sp>
      <p:sp>
        <p:nvSpPr>
          <p:cNvPr id="20" name="TextBox 19"/>
          <p:cNvSpPr txBox="1"/>
          <p:nvPr/>
        </p:nvSpPr>
        <p:spPr>
          <a:xfrm>
            <a:off x="4701988" y="1165498"/>
            <a:ext cx="228600" cy="215444"/>
          </a:xfrm>
          <a:prstGeom prst="rect">
            <a:avLst/>
          </a:prstGeom>
          <a:solidFill>
            <a:srgbClr val="0070C0"/>
          </a:solidFill>
        </p:spPr>
        <p:txBody>
          <a:bodyPr wrap="square" lIns="0" tIns="0" rIns="0" bIns="0" rtlCol="0" anchor="ctr" anchorCtr="0">
            <a:spAutoFit/>
          </a:bodyPr>
          <a:lstStyle/>
          <a:p>
            <a:pPr algn="ctr"/>
            <a:r>
              <a:rPr lang="en-US" sz="1400" dirty="0" smtClean="0">
                <a:solidFill>
                  <a:schemeClr val="bg1"/>
                </a:solidFill>
              </a:rPr>
              <a:t>22</a:t>
            </a:r>
            <a:endParaRPr lang="en-US" sz="1400" dirty="0">
              <a:solidFill>
                <a:schemeClr val="bg1"/>
              </a:solidFill>
            </a:endParaRPr>
          </a:p>
        </p:txBody>
      </p:sp>
      <p:sp>
        <p:nvSpPr>
          <p:cNvPr id="21" name="Line Callout 2 20"/>
          <p:cNvSpPr/>
          <p:nvPr/>
        </p:nvSpPr>
        <p:spPr>
          <a:xfrm flipH="1">
            <a:off x="4930588" y="1167705"/>
            <a:ext cx="3276600" cy="1384995"/>
          </a:xfrm>
          <a:prstGeom prst="borderCallout2">
            <a:avLst>
              <a:gd name="adj1" fmla="val 246977"/>
              <a:gd name="adj2" fmla="val 54331"/>
              <a:gd name="adj3" fmla="val 208102"/>
              <a:gd name="adj4" fmla="val 17210"/>
              <a:gd name="adj5" fmla="val 109446"/>
              <a:gd name="adj6" fmla="val 11895"/>
            </a:avLst>
          </a:prstGeom>
          <a:ln w="19050" cmpd="sng">
            <a:solidFill>
              <a:schemeClr val="tx1"/>
            </a:solidFill>
            <a:prstDash val="solid"/>
            <a:tailEnd type="none"/>
          </a:ln>
          <a:effectLst>
            <a:glow rad="635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marL="171450" indent="-171450">
              <a:buFont typeface="Wingdings" pitchFamily="2" charset="2"/>
              <a:buChar char="q"/>
            </a:pPr>
            <a:r>
              <a:rPr lang="en-US" sz="1050" dirty="0" smtClean="0"/>
              <a:t>Cut dowel  90mm (~4 ½”).</a:t>
            </a:r>
          </a:p>
          <a:p>
            <a:pPr marL="171450" indent="-171450">
              <a:buFont typeface="Wingdings" pitchFamily="2" charset="2"/>
              <a:buChar char="q"/>
            </a:pPr>
            <a:r>
              <a:rPr lang="en-US" sz="1050" dirty="0" smtClean="0"/>
              <a:t>Slide the dowel in the last hole of the connector strip so that it extends 13mm (~3/4”) to the outside.</a:t>
            </a:r>
          </a:p>
          <a:p>
            <a:pPr marL="171450" indent="-171450">
              <a:buFont typeface="Wingdings" pitchFamily="2" charset="2"/>
              <a:buChar char="q"/>
            </a:pPr>
            <a:r>
              <a:rPr lang="en-US" sz="1050" dirty="0" smtClean="0"/>
              <a:t>Over that 13mm (~3/4”) extension slide a perpendicular adaptor through its center hole. The dowel will still extend beyond the adaptor.</a:t>
            </a:r>
          </a:p>
          <a:p>
            <a:endParaRPr lang="en-US" sz="1050" dirty="0" smtClean="0"/>
          </a:p>
          <a:p>
            <a:pPr marL="171450" indent="-171450">
              <a:buFont typeface="Wingdings" pitchFamily="2" charset="2"/>
              <a:buChar char="q"/>
            </a:pPr>
            <a:endParaRPr lang="en-US" sz="1050" dirty="0" smtClean="0"/>
          </a:p>
        </p:txBody>
      </p:sp>
    </p:spTree>
    <p:extLst>
      <p:ext uri="{BB962C8B-B14F-4D97-AF65-F5344CB8AC3E}">
        <p14:creationId xmlns:p14="http://schemas.microsoft.com/office/powerpoint/2010/main" val="3778681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31A5DB1-9EFD-4D87-AB04-CC723D123997}" type="slidenum">
              <a:rPr lang="en-US" smtClean="0"/>
              <a:pPr/>
              <a:t>16</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17" y="2827088"/>
            <a:ext cx="4220322" cy="251665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3805" y="2711824"/>
            <a:ext cx="2575589" cy="115526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3684" y="2933249"/>
            <a:ext cx="2794116" cy="2766063"/>
          </a:xfrm>
          <a:prstGeom prst="rect">
            <a:avLst/>
          </a:prstGeom>
        </p:spPr>
      </p:pic>
      <p:sp>
        <p:nvSpPr>
          <p:cNvPr id="17" name="Rectangle 16"/>
          <p:cNvSpPr/>
          <p:nvPr/>
        </p:nvSpPr>
        <p:spPr>
          <a:xfrm>
            <a:off x="219644" y="571500"/>
            <a:ext cx="4442003" cy="4572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FINISH BUILDING THE GRIPPER</a:t>
            </a:r>
            <a:endParaRPr lang="en-US" dirty="0">
              <a:solidFill>
                <a:schemeClr val="tx2"/>
              </a:solidFill>
            </a:endParaRPr>
          </a:p>
        </p:txBody>
      </p:sp>
      <p:sp>
        <p:nvSpPr>
          <p:cNvPr id="18" name="TextBox 17"/>
          <p:cNvSpPr txBox="1"/>
          <p:nvPr/>
        </p:nvSpPr>
        <p:spPr>
          <a:xfrm>
            <a:off x="76769" y="1049258"/>
            <a:ext cx="228600" cy="215444"/>
          </a:xfrm>
          <a:prstGeom prst="rect">
            <a:avLst/>
          </a:prstGeom>
          <a:solidFill>
            <a:srgbClr val="0070C0"/>
          </a:solidFill>
        </p:spPr>
        <p:txBody>
          <a:bodyPr wrap="square" lIns="0" tIns="0" rIns="0" bIns="0" rtlCol="0" anchor="ctr" anchorCtr="0">
            <a:spAutoFit/>
          </a:bodyPr>
          <a:lstStyle/>
          <a:p>
            <a:pPr algn="ctr"/>
            <a:r>
              <a:rPr lang="en-US" sz="1400" dirty="0" smtClean="0">
                <a:solidFill>
                  <a:schemeClr val="bg1"/>
                </a:solidFill>
              </a:rPr>
              <a:t>23</a:t>
            </a:r>
            <a:endParaRPr lang="en-US" sz="1400" dirty="0">
              <a:solidFill>
                <a:schemeClr val="bg1"/>
              </a:solidFill>
            </a:endParaRPr>
          </a:p>
        </p:txBody>
      </p:sp>
      <p:sp>
        <p:nvSpPr>
          <p:cNvPr id="19" name="Line Callout 2 18"/>
          <p:cNvSpPr/>
          <p:nvPr/>
        </p:nvSpPr>
        <p:spPr>
          <a:xfrm flipH="1">
            <a:off x="304800" y="1057208"/>
            <a:ext cx="3276600" cy="1061829"/>
          </a:xfrm>
          <a:prstGeom prst="borderCallout2">
            <a:avLst>
              <a:gd name="adj1" fmla="val 329399"/>
              <a:gd name="adj2" fmla="val 85249"/>
              <a:gd name="adj3" fmla="val 157108"/>
              <a:gd name="adj4" fmla="val 81506"/>
              <a:gd name="adj5" fmla="val 102973"/>
              <a:gd name="adj6" fmla="val 56491"/>
            </a:avLst>
          </a:prstGeom>
          <a:ln w="19050" cmpd="sng">
            <a:solidFill>
              <a:schemeClr val="tx1"/>
            </a:solidFill>
            <a:prstDash val="solid"/>
            <a:tailEnd type="none"/>
          </a:ln>
          <a:effectLst>
            <a:glow rad="635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marL="171450" indent="-171450">
              <a:buFont typeface="Wingdings" pitchFamily="2" charset="2"/>
              <a:buChar char="q"/>
            </a:pPr>
            <a:r>
              <a:rPr lang="en-US" sz="1050" dirty="0" smtClean="0"/>
              <a:t>Cut dowel 90mm (~3 ½”).</a:t>
            </a:r>
          </a:p>
          <a:p>
            <a:pPr marL="171450" indent="-171450">
              <a:buFont typeface="Wingdings" pitchFamily="2" charset="2"/>
              <a:buChar char="q"/>
            </a:pPr>
            <a:r>
              <a:rPr lang="en-US" sz="1050" dirty="0" smtClean="0"/>
              <a:t>Slide this dowel in the end hole of a perpendicular adaptor.</a:t>
            </a:r>
          </a:p>
          <a:p>
            <a:pPr marL="171450" indent="-171450">
              <a:buFont typeface="Wingdings" pitchFamily="2" charset="2"/>
              <a:buChar char="q"/>
            </a:pPr>
            <a:r>
              <a:rPr lang="en-US" sz="1050" dirty="0" smtClean="0"/>
              <a:t>Slide this dowel and adaptor into the top hole of the adaptor already installed on the gripper as shown.</a:t>
            </a:r>
          </a:p>
          <a:p>
            <a:pPr marL="171450" indent="-171450">
              <a:buFont typeface="Wingdings" pitchFamily="2" charset="2"/>
              <a:buChar char="q"/>
            </a:pPr>
            <a:endParaRPr lang="en-US" sz="1050" dirty="0" smtClean="0"/>
          </a:p>
        </p:txBody>
      </p:sp>
      <p:sp>
        <p:nvSpPr>
          <p:cNvPr id="20" name="TextBox 19"/>
          <p:cNvSpPr txBox="1"/>
          <p:nvPr/>
        </p:nvSpPr>
        <p:spPr>
          <a:xfrm>
            <a:off x="4947225" y="674938"/>
            <a:ext cx="228600" cy="215444"/>
          </a:xfrm>
          <a:prstGeom prst="rect">
            <a:avLst/>
          </a:prstGeom>
          <a:solidFill>
            <a:srgbClr val="0070C0"/>
          </a:solidFill>
        </p:spPr>
        <p:txBody>
          <a:bodyPr wrap="square" lIns="0" tIns="0" rIns="0" bIns="0" rtlCol="0" anchor="ctr" anchorCtr="0">
            <a:spAutoFit/>
          </a:bodyPr>
          <a:lstStyle/>
          <a:p>
            <a:pPr algn="ctr"/>
            <a:r>
              <a:rPr lang="en-US" sz="1400" dirty="0" smtClean="0">
                <a:solidFill>
                  <a:schemeClr val="bg1"/>
                </a:solidFill>
              </a:rPr>
              <a:t>2</a:t>
            </a:r>
            <a:r>
              <a:rPr lang="en-US" sz="1400" dirty="0">
                <a:solidFill>
                  <a:schemeClr val="bg1"/>
                </a:solidFill>
              </a:rPr>
              <a:t>4</a:t>
            </a:r>
          </a:p>
        </p:txBody>
      </p:sp>
      <p:sp>
        <p:nvSpPr>
          <p:cNvPr id="21" name="Line Callout 2 20"/>
          <p:cNvSpPr/>
          <p:nvPr/>
        </p:nvSpPr>
        <p:spPr>
          <a:xfrm flipH="1">
            <a:off x="5181600" y="675005"/>
            <a:ext cx="3276600" cy="1546577"/>
          </a:xfrm>
          <a:prstGeom prst="borderCallout2">
            <a:avLst>
              <a:gd name="adj1" fmla="val 142628"/>
              <a:gd name="adj2" fmla="val 82684"/>
              <a:gd name="adj3" fmla="val 114894"/>
              <a:gd name="adj4" fmla="val 56335"/>
              <a:gd name="adj5" fmla="val 102973"/>
              <a:gd name="adj6" fmla="val 56491"/>
            </a:avLst>
          </a:prstGeom>
          <a:ln w="19050" cmpd="sng">
            <a:solidFill>
              <a:schemeClr val="tx1"/>
            </a:solidFill>
            <a:prstDash val="solid"/>
            <a:tailEnd type="none"/>
          </a:ln>
          <a:effectLst>
            <a:glow rad="635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marL="171450" indent="-171450">
              <a:buFont typeface="Wingdings" pitchFamily="2" charset="2"/>
              <a:buChar char="q"/>
            </a:pPr>
            <a:r>
              <a:rPr lang="en-US" sz="1050" dirty="0" smtClean="0"/>
              <a:t>Cut a dowel 115mm (~4 ½”).</a:t>
            </a:r>
          </a:p>
          <a:p>
            <a:pPr marL="171450" indent="-171450">
              <a:buFont typeface="Wingdings" pitchFamily="2" charset="2"/>
              <a:buChar char="q"/>
            </a:pPr>
            <a:r>
              <a:rPr lang="en-US" sz="1050" dirty="0" smtClean="0"/>
              <a:t>Slide the dowel through the center hole of a perpendicular adaptor so 25mm ( 1”) extends through the other side.</a:t>
            </a:r>
          </a:p>
          <a:p>
            <a:pPr marL="171450" indent="-171450">
              <a:buFont typeface="Wingdings" pitchFamily="2" charset="2"/>
              <a:buChar char="q"/>
            </a:pPr>
            <a:r>
              <a:rPr lang="en-US" sz="1050" dirty="0" smtClean="0"/>
              <a:t>Slide a small syringe clip over the other end as shown.</a:t>
            </a:r>
          </a:p>
          <a:p>
            <a:pPr marL="171450" indent="-171450">
              <a:buFont typeface="Wingdings" pitchFamily="2" charset="2"/>
              <a:buChar char="q"/>
            </a:pPr>
            <a:r>
              <a:rPr lang="en-US" sz="1050" dirty="0" smtClean="0"/>
              <a:t>Ream the hole shown in the perpendicular adaptor that is closest to the syringe clip.</a:t>
            </a:r>
          </a:p>
          <a:p>
            <a:pPr marL="171450" indent="-171450">
              <a:buFont typeface="Wingdings" pitchFamily="2" charset="2"/>
              <a:buChar char="q"/>
            </a:pPr>
            <a:endParaRPr lang="en-US" sz="1050" dirty="0" smtClean="0"/>
          </a:p>
          <a:p>
            <a:pPr marL="171450" indent="-171450">
              <a:buFont typeface="Wingdings" pitchFamily="2" charset="2"/>
              <a:buChar char="q"/>
            </a:pPr>
            <a:endParaRPr lang="en-US" sz="1050" dirty="0" smtClean="0"/>
          </a:p>
        </p:txBody>
      </p:sp>
      <p:sp>
        <p:nvSpPr>
          <p:cNvPr id="22" name="Line Callout 2 21"/>
          <p:cNvSpPr/>
          <p:nvPr/>
        </p:nvSpPr>
        <p:spPr>
          <a:xfrm flipH="1">
            <a:off x="3600940" y="4085414"/>
            <a:ext cx="2876060" cy="1223412"/>
          </a:xfrm>
          <a:prstGeom prst="borderCallout2">
            <a:avLst>
              <a:gd name="adj1" fmla="val -8598"/>
              <a:gd name="adj2" fmla="val -18445"/>
              <a:gd name="adj3" fmla="val -28727"/>
              <a:gd name="adj4" fmla="val 17484"/>
              <a:gd name="adj5" fmla="val -9873"/>
              <a:gd name="adj6" fmla="val 17640"/>
            </a:avLst>
          </a:prstGeom>
          <a:ln w="19050" cmpd="sng">
            <a:solidFill>
              <a:schemeClr val="tx1"/>
            </a:solidFill>
            <a:prstDash val="solid"/>
            <a:tailEnd type="none"/>
          </a:ln>
          <a:effectLst>
            <a:glow rad="635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marL="171450" indent="-171450">
              <a:buFont typeface="Wingdings" pitchFamily="2" charset="2"/>
              <a:buChar char="q"/>
            </a:pPr>
            <a:endParaRPr lang="en-US" sz="1050" dirty="0" smtClean="0"/>
          </a:p>
          <a:p>
            <a:pPr marL="171450" indent="-171450">
              <a:buFont typeface="Wingdings" pitchFamily="2" charset="2"/>
              <a:buChar char="q"/>
            </a:pPr>
            <a:r>
              <a:rPr lang="en-US" sz="1050" dirty="0" smtClean="0"/>
              <a:t>Slide the reamed hole of the assembly in step 20 over the gripper dowel as shown.</a:t>
            </a:r>
          </a:p>
          <a:p>
            <a:pPr marL="171450" indent="-171450">
              <a:buFont typeface="Wingdings" pitchFamily="2" charset="2"/>
              <a:buChar char="q"/>
            </a:pPr>
            <a:r>
              <a:rPr lang="en-US" sz="1050" dirty="0" smtClean="0"/>
              <a:t>Install the small syringe clip over the end of the syringe.</a:t>
            </a:r>
          </a:p>
          <a:p>
            <a:pPr marL="171450" indent="-171450">
              <a:buFont typeface="Wingdings" pitchFamily="2" charset="2"/>
              <a:buChar char="q"/>
            </a:pPr>
            <a:r>
              <a:rPr lang="en-US" sz="1050" dirty="0" smtClean="0"/>
              <a:t>Place a Teacher Geek Clip on the end of the dowel as shown.</a:t>
            </a:r>
          </a:p>
        </p:txBody>
      </p:sp>
      <p:sp>
        <p:nvSpPr>
          <p:cNvPr id="23" name="TextBox 22"/>
          <p:cNvSpPr txBox="1"/>
          <p:nvPr/>
        </p:nvSpPr>
        <p:spPr>
          <a:xfrm>
            <a:off x="3372340" y="4085414"/>
            <a:ext cx="228600" cy="215444"/>
          </a:xfrm>
          <a:prstGeom prst="rect">
            <a:avLst/>
          </a:prstGeom>
          <a:solidFill>
            <a:srgbClr val="0070C0"/>
          </a:solidFill>
        </p:spPr>
        <p:txBody>
          <a:bodyPr wrap="square" lIns="0" tIns="0" rIns="0" bIns="0" rtlCol="0" anchor="ctr" anchorCtr="0">
            <a:spAutoFit/>
          </a:bodyPr>
          <a:lstStyle/>
          <a:p>
            <a:pPr algn="ctr"/>
            <a:r>
              <a:rPr lang="en-US" sz="1400" dirty="0" smtClean="0">
                <a:solidFill>
                  <a:schemeClr val="bg1"/>
                </a:solidFill>
              </a:rPr>
              <a:t>25</a:t>
            </a:r>
            <a:endParaRPr lang="en-US" sz="1400" dirty="0">
              <a:solidFill>
                <a:schemeClr val="bg1"/>
              </a:solidFill>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14937" y="2019300"/>
            <a:ext cx="766030" cy="647700"/>
          </a:xfrm>
          <a:prstGeom prst="rect">
            <a:avLst/>
          </a:prstGeom>
        </p:spPr>
      </p:pic>
      <p:cxnSp>
        <p:nvCxnSpPr>
          <p:cNvPr id="14" name="Straight Arrow Connector 13"/>
          <p:cNvCxnSpPr/>
          <p:nvPr/>
        </p:nvCxnSpPr>
        <p:spPr>
          <a:xfrm>
            <a:off x="4497952" y="2667000"/>
            <a:ext cx="1140848" cy="495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8229600" y="4457701"/>
            <a:ext cx="0" cy="68579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848600" y="5143500"/>
            <a:ext cx="762000" cy="461665"/>
          </a:xfrm>
          <a:prstGeom prst="rect">
            <a:avLst/>
          </a:prstGeom>
          <a:noFill/>
        </p:spPr>
        <p:txBody>
          <a:bodyPr wrap="square" rtlCol="0">
            <a:spAutoFit/>
          </a:bodyPr>
          <a:lstStyle/>
          <a:p>
            <a:pPr algn="ctr"/>
            <a:r>
              <a:rPr lang="en-US" sz="800" dirty="0" smtClean="0"/>
              <a:t>Reamed hole</a:t>
            </a:r>
          </a:p>
          <a:p>
            <a:pPr algn="ctr"/>
            <a:r>
              <a:rPr lang="en-US" sz="800" dirty="0"/>
              <a:t>s</a:t>
            </a:r>
            <a:r>
              <a:rPr lang="en-US" sz="800" dirty="0" smtClean="0"/>
              <a:t>lides freely on dowel.</a:t>
            </a:r>
            <a:endParaRPr lang="en-US" sz="800" dirty="0"/>
          </a:p>
        </p:txBody>
      </p:sp>
    </p:spTree>
    <p:extLst>
      <p:ext uri="{BB962C8B-B14F-4D97-AF65-F5344CB8AC3E}">
        <p14:creationId xmlns:p14="http://schemas.microsoft.com/office/powerpoint/2010/main" val="14788825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31A5DB1-9EFD-4D87-AB04-CC723D123997}" type="slidenum">
              <a:rPr lang="en-US" smtClean="0"/>
              <a:pPr/>
              <a:t>17</a:t>
            </a:fld>
            <a:endParaRPr lang="en-US" dirty="0"/>
          </a:p>
        </p:txBody>
      </p:sp>
      <p:sp>
        <p:nvSpPr>
          <p:cNvPr id="7" name="Line Callout 2 6"/>
          <p:cNvSpPr/>
          <p:nvPr/>
        </p:nvSpPr>
        <p:spPr>
          <a:xfrm flipH="1">
            <a:off x="3124200" y="1166537"/>
            <a:ext cx="2438400" cy="461665"/>
          </a:xfrm>
          <a:prstGeom prst="borderCallout2">
            <a:avLst>
              <a:gd name="adj1" fmla="val 123608"/>
              <a:gd name="adj2" fmla="val 49755"/>
              <a:gd name="adj3" fmla="val 156376"/>
              <a:gd name="adj4" fmla="val 49510"/>
              <a:gd name="adj5" fmla="val 201298"/>
              <a:gd name="adj6" fmla="val 31112"/>
            </a:avLst>
          </a:prstGeom>
          <a:ln w="19050" cmpd="sng">
            <a:solidFill>
              <a:schemeClr val="tx1"/>
            </a:solidFill>
            <a:prstDash val="solid"/>
            <a:tailEnd type="none"/>
          </a:ln>
          <a:effectLst>
            <a:glow rad="635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marL="171450" indent="-171450">
              <a:buFont typeface="Wingdings" pitchFamily="2" charset="2"/>
              <a:buChar char="q"/>
            </a:pPr>
            <a:r>
              <a:rPr lang="en-US" sz="1200" dirty="0" smtClean="0"/>
              <a:t>Cut four lengths of tubing as indicated below.</a:t>
            </a:r>
            <a:endParaRPr lang="en-US" sz="1200" dirty="0"/>
          </a:p>
        </p:txBody>
      </p:sp>
      <p:sp>
        <p:nvSpPr>
          <p:cNvPr id="18" name="Rectangle 17"/>
          <p:cNvSpPr/>
          <p:nvPr/>
        </p:nvSpPr>
        <p:spPr>
          <a:xfrm>
            <a:off x="219645" y="571500"/>
            <a:ext cx="3361755" cy="4572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CUT VINYL TUBING TO LENGTH</a:t>
            </a:r>
            <a:endParaRPr lang="en-US" dirty="0">
              <a:solidFill>
                <a:schemeClr val="tx2"/>
              </a:solidFill>
            </a:endParaRPr>
          </a:p>
        </p:txBody>
      </p:sp>
      <p:sp>
        <p:nvSpPr>
          <p:cNvPr id="23" name="TextBox 22"/>
          <p:cNvSpPr txBox="1"/>
          <p:nvPr/>
        </p:nvSpPr>
        <p:spPr>
          <a:xfrm>
            <a:off x="2886075" y="1159267"/>
            <a:ext cx="228600" cy="215444"/>
          </a:xfrm>
          <a:prstGeom prst="rect">
            <a:avLst/>
          </a:prstGeom>
          <a:solidFill>
            <a:srgbClr val="0070C0"/>
          </a:solidFill>
        </p:spPr>
        <p:txBody>
          <a:bodyPr wrap="square" lIns="0" tIns="0" rIns="0" bIns="0" rtlCol="0" anchor="ctr" anchorCtr="0">
            <a:spAutoFit/>
          </a:bodyPr>
          <a:lstStyle/>
          <a:p>
            <a:pPr algn="ctr"/>
            <a:r>
              <a:rPr lang="en-US" sz="1400" dirty="0" smtClean="0">
                <a:solidFill>
                  <a:schemeClr val="bg1"/>
                </a:solidFill>
              </a:rPr>
              <a:t>26</a:t>
            </a:r>
            <a:endParaRPr lang="en-US" sz="1400"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644" y="2019300"/>
            <a:ext cx="3967353" cy="3390900"/>
          </a:xfrm>
          <a:prstGeom prst="rect">
            <a:avLst/>
          </a:prstGeom>
        </p:spPr>
      </p:pic>
      <p:sp>
        <p:nvSpPr>
          <p:cNvPr id="31" name="TextBox 30"/>
          <p:cNvSpPr txBox="1"/>
          <p:nvPr/>
        </p:nvSpPr>
        <p:spPr>
          <a:xfrm>
            <a:off x="4867274" y="2019299"/>
            <a:ext cx="3514726" cy="246221"/>
          </a:xfrm>
          <a:prstGeom prst="rect">
            <a:avLst/>
          </a:prstGeom>
          <a:noFill/>
        </p:spPr>
        <p:txBody>
          <a:bodyPr wrap="square" rtlCol="0">
            <a:spAutoFit/>
          </a:bodyPr>
          <a:lstStyle/>
          <a:p>
            <a:r>
              <a:rPr lang="en-US" sz="1000" dirty="0" smtClean="0"/>
              <a:t>80cm (~32 in.)     BASE MOUNTED ROTATING SYRINGE TUBING</a:t>
            </a:r>
            <a:endParaRPr lang="en-US" sz="1000" dirty="0"/>
          </a:p>
        </p:txBody>
      </p:sp>
      <p:sp>
        <p:nvSpPr>
          <p:cNvPr id="32" name="TextBox 31"/>
          <p:cNvSpPr txBox="1"/>
          <p:nvPr/>
        </p:nvSpPr>
        <p:spPr>
          <a:xfrm>
            <a:off x="4876800" y="2476500"/>
            <a:ext cx="2971800" cy="246221"/>
          </a:xfrm>
          <a:prstGeom prst="rect">
            <a:avLst/>
          </a:prstGeom>
          <a:noFill/>
        </p:spPr>
        <p:txBody>
          <a:bodyPr wrap="square" rtlCol="0">
            <a:spAutoFit/>
          </a:bodyPr>
          <a:lstStyle/>
          <a:p>
            <a:r>
              <a:rPr lang="en-US" sz="1000" dirty="0" smtClean="0"/>
              <a:t>80cm (~32 in.)     LOWER ELEVATING SYRINGE TUBING</a:t>
            </a:r>
            <a:endParaRPr lang="en-US" sz="1000" dirty="0"/>
          </a:p>
        </p:txBody>
      </p:sp>
      <p:sp>
        <p:nvSpPr>
          <p:cNvPr id="33" name="TextBox 32"/>
          <p:cNvSpPr txBox="1"/>
          <p:nvPr/>
        </p:nvSpPr>
        <p:spPr>
          <a:xfrm>
            <a:off x="4886324" y="3543300"/>
            <a:ext cx="3343275" cy="246221"/>
          </a:xfrm>
          <a:prstGeom prst="rect">
            <a:avLst/>
          </a:prstGeom>
          <a:noFill/>
        </p:spPr>
        <p:txBody>
          <a:bodyPr wrap="square" rtlCol="0">
            <a:spAutoFit/>
          </a:bodyPr>
          <a:lstStyle/>
          <a:p>
            <a:r>
              <a:rPr lang="en-US" sz="1000" dirty="0" smtClean="0"/>
              <a:t>140cm (~54 in.)     GRIPPER SYRINGE TUBING</a:t>
            </a:r>
            <a:endParaRPr lang="en-US" sz="1000" dirty="0"/>
          </a:p>
        </p:txBody>
      </p:sp>
      <p:sp>
        <p:nvSpPr>
          <p:cNvPr id="34" name="TextBox 33"/>
          <p:cNvSpPr txBox="1"/>
          <p:nvPr/>
        </p:nvSpPr>
        <p:spPr>
          <a:xfrm>
            <a:off x="4886324" y="3032285"/>
            <a:ext cx="2886075" cy="246221"/>
          </a:xfrm>
          <a:prstGeom prst="rect">
            <a:avLst/>
          </a:prstGeom>
          <a:noFill/>
        </p:spPr>
        <p:txBody>
          <a:bodyPr wrap="square" rtlCol="0">
            <a:spAutoFit/>
          </a:bodyPr>
          <a:lstStyle/>
          <a:p>
            <a:r>
              <a:rPr lang="en-US" sz="1000" dirty="0" smtClean="0"/>
              <a:t>110 cm (~42 in.)     MID ARM SYRINGE TUBING</a:t>
            </a:r>
            <a:endParaRPr lang="en-US" sz="1000" dirty="0"/>
          </a:p>
        </p:txBody>
      </p:sp>
      <p:sp>
        <p:nvSpPr>
          <p:cNvPr id="36" name="Rectangle 35"/>
          <p:cNvSpPr/>
          <p:nvPr/>
        </p:nvSpPr>
        <p:spPr>
          <a:xfrm>
            <a:off x="4800600" y="2247900"/>
            <a:ext cx="1990726" cy="45719"/>
          </a:xfrm>
          <a:prstGeom prst="rect">
            <a:avLst/>
          </a:prstGeom>
          <a:solidFill>
            <a:srgbClr val="00B0F0"/>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800600" y="2752725"/>
            <a:ext cx="1971676" cy="45719"/>
          </a:xfrm>
          <a:prstGeom prst="rect">
            <a:avLst/>
          </a:prstGeom>
          <a:solidFill>
            <a:srgbClr val="00B0F0"/>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800600" y="3268981"/>
            <a:ext cx="2886076" cy="45719"/>
          </a:xfrm>
          <a:prstGeom prst="rect">
            <a:avLst/>
          </a:prstGeom>
          <a:solidFill>
            <a:srgbClr val="00B0F0"/>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800600" y="3762375"/>
            <a:ext cx="3886200" cy="45719"/>
          </a:xfrm>
          <a:prstGeom prst="rect">
            <a:avLst/>
          </a:prstGeom>
          <a:solidFill>
            <a:srgbClr val="00B0F0"/>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7415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31A5DB1-9EFD-4D87-AB04-CC723D123997}" type="slidenum">
              <a:rPr lang="en-US" smtClean="0"/>
              <a:pPr/>
              <a:t>18</a:t>
            </a:fld>
            <a:endParaRPr lang="en-US" dirty="0"/>
          </a:p>
        </p:txBody>
      </p:sp>
      <p:sp>
        <p:nvSpPr>
          <p:cNvPr id="10" name="TextBox 9"/>
          <p:cNvSpPr txBox="1"/>
          <p:nvPr/>
        </p:nvSpPr>
        <p:spPr>
          <a:xfrm>
            <a:off x="314325" y="4642135"/>
            <a:ext cx="228600" cy="215444"/>
          </a:xfrm>
          <a:prstGeom prst="rect">
            <a:avLst/>
          </a:prstGeom>
          <a:solidFill>
            <a:srgbClr val="0070C0"/>
          </a:solidFill>
        </p:spPr>
        <p:txBody>
          <a:bodyPr wrap="square" lIns="0" tIns="0" rIns="0" bIns="0" rtlCol="0" anchor="ctr" anchorCtr="0">
            <a:spAutoFit/>
          </a:bodyPr>
          <a:lstStyle/>
          <a:p>
            <a:pPr algn="ctr"/>
            <a:r>
              <a:rPr lang="en-US" sz="1400" dirty="0" smtClean="0">
                <a:solidFill>
                  <a:schemeClr val="bg1"/>
                </a:solidFill>
              </a:rPr>
              <a:t>27</a:t>
            </a:r>
            <a:endParaRPr lang="en-US" sz="1400"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825" y="1264734"/>
            <a:ext cx="2241246" cy="176289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3179" y="2517985"/>
            <a:ext cx="2767446" cy="234168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4804" y="3719606"/>
            <a:ext cx="2993091" cy="1995394"/>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33950" y="1424225"/>
            <a:ext cx="4114800" cy="2011680"/>
          </a:xfrm>
          <a:prstGeom prst="rect">
            <a:avLst/>
          </a:prstGeom>
        </p:spPr>
      </p:pic>
      <p:sp>
        <p:nvSpPr>
          <p:cNvPr id="18" name="Rectangle 17"/>
          <p:cNvSpPr/>
          <p:nvPr/>
        </p:nvSpPr>
        <p:spPr>
          <a:xfrm>
            <a:off x="219644" y="571500"/>
            <a:ext cx="4442003" cy="4572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FILLING SYRINGES AND TUBING</a:t>
            </a:r>
            <a:endParaRPr lang="en-US" dirty="0">
              <a:solidFill>
                <a:schemeClr val="tx2"/>
              </a:solidFill>
            </a:endParaRPr>
          </a:p>
        </p:txBody>
      </p:sp>
      <p:sp>
        <p:nvSpPr>
          <p:cNvPr id="20" name="Line Callout 2 19"/>
          <p:cNvSpPr/>
          <p:nvPr/>
        </p:nvSpPr>
        <p:spPr>
          <a:xfrm flipH="1">
            <a:off x="5666254" y="3521909"/>
            <a:ext cx="3020546" cy="461665"/>
          </a:xfrm>
          <a:prstGeom prst="borderCallout2">
            <a:avLst>
              <a:gd name="adj1" fmla="val 107103"/>
              <a:gd name="adj2" fmla="val 20113"/>
              <a:gd name="adj3" fmla="val 158439"/>
              <a:gd name="adj4" fmla="val 19553"/>
              <a:gd name="adj5" fmla="val 180667"/>
              <a:gd name="adj6" fmla="val 32311"/>
            </a:avLst>
          </a:prstGeom>
          <a:ln w="19050" cmpd="sng">
            <a:solidFill>
              <a:schemeClr val="tx1"/>
            </a:solidFill>
            <a:prstDash val="solid"/>
            <a:tailEnd type="none"/>
          </a:ln>
          <a:effectLst>
            <a:glow rad="635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marL="171450" indent="-171450">
              <a:buFont typeface="Wingdings" pitchFamily="2" charset="2"/>
              <a:buChar char="q"/>
            </a:pPr>
            <a:r>
              <a:rPr lang="en-US" sz="1200" dirty="0" smtClean="0"/>
              <a:t>Keeping the end of the tubing in the water, draw a full 10ml of water into the syringe.</a:t>
            </a:r>
            <a:endParaRPr lang="en-US" sz="1200" dirty="0"/>
          </a:p>
        </p:txBody>
      </p:sp>
      <p:sp>
        <p:nvSpPr>
          <p:cNvPr id="21" name="TextBox 20"/>
          <p:cNvSpPr txBox="1"/>
          <p:nvPr/>
        </p:nvSpPr>
        <p:spPr>
          <a:xfrm>
            <a:off x="5437654" y="3513393"/>
            <a:ext cx="228600" cy="215444"/>
          </a:xfrm>
          <a:prstGeom prst="rect">
            <a:avLst/>
          </a:prstGeom>
          <a:solidFill>
            <a:srgbClr val="0070C0"/>
          </a:solidFill>
        </p:spPr>
        <p:txBody>
          <a:bodyPr wrap="square" lIns="0" tIns="0" rIns="0" bIns="0" rtlCol="0" anchor="ctr" anchorCtr="0">
            <a:spAutoFit/>
          </a:bodyPr>
          <a:lstStyle/>
          <a:p>
            <a:pPr algn="ctr"/>
            <a:r>
              <a:rPr lang="en-US" sz="1400" dirty="0" smtClean="0">
                <a:solidFill>
                  <a:schemeClr val="bg1"/>
                </a:solidFill>
              </a:rPr>
              <a:t>29</a:t>
            </a:r>
            <a:endParaRPr lang="en-US" sz="1400" dirty="0">
              <a:solidFill>
                <a:schemeClr val="bg1"/>
              </a:solidFill>
            </a:endParaRPr>
          </a:p>
        </p:txBody>
      </p:sp>
      <p:sp>
        <p:nvSpPr>
          <p:cNvPr id="22" name="Line Callout 2 21"/>
          <p:cNvSpPr/>
          <p:nvPr/>
        </p:nvSpPr>
        <p:spPr>
          <a:xfrm flipH="1">
            <a:off x="5086350" y="635392"/>
            <a:ext cx="3429000" cy="830997"/>
          </a:xfrm>
          <a:prstGeom prst="borderCallout2">
            <a:avLst>
              <a:gd name="adj1" fmla="val 108707"/>
              <a:gd name="adj2" fmla="val 14200"/>
              <a:gd name="adj3" fmla="val 136890"/>
              <a:gd name="adj4" fmla="val 14232"/>
              <a:gd name="adj5" fmla="val 159577"/>
              <a:gd name="adj6" fmla="val 28664"/>
            </a:avLst>
          </a:prstGeom>
          <a:ln w="19050" cmpd="sng">
            <a:solidFill>
              <a:schemeClr val="tx1"/>
            </a:solidFill>
            <a:prstDash val="solid"/>
            <a:tailEnd type="none"/>
          </a:ln>
          <a:effectLst>
            <a:glow rad="635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marL="171450" indent="-171450">
              <a:buFont typeface="Wingdings" pitchFamily="2" charset="2"/>
              <a:buChar char="q"/>
            </a:pPr>
            <a:r>
              <a:rPr lang="en-US" sz="1200" dirty="0" smtClean="0"/>
              <a:t>Place tubing over end of syringe and other end into the water.</a:t>
            </a:r>
          </a:p>
          <a:p>
            <a:pPr marL="171450" indent="-171450">
              <a:buFont typeface="Wingdings" pitchFamily="2" charset="2"/>
              <a:buChar char="q"/>
            </a:pPr>
            <a:r>
              <a:rPr lang="en-US" sz="1200" dirty="0" smtClean="0"/>
              <a:t>Depress syringe fully to fill tubing.</a:t>
            </a:r>
          </a:p>
          <a:p>
            <a:pPr marL="171450" indent="-171450">
              <a:buFont typeface="Wingdings" pitchFamily="2" charset="2"/>
              <a:buChar char="q"/>
            </a:pPr>
            <a:endParaRPr lang="en-US" sz="1200" dirty="0"/>
          </a:p>
        </p:txBody>
      </p:sp>
      <p:sp>
        <p:nvSpPr>
          <p:cNvPr id="23" name="TextBox 22"/>
          <p:cNvSpPr txBox="1"/>
          <p:nvPr/>
        </p:nvSpPr>
        <p:spPr>
          <a:xfrm>
            <a:off x="4867275" y="635392"/>
            <a:ext cx="228600" cy="215444"/>
          </a:xfrm>
          <a:prstGeom prst="rect">
            <a:avLst/>
          </a:prstGeom>
          <a:solidFill>
            <a:srgbClr val="0070C0"/>
          </a:solidFill>
        </p:spPr>
        <p:txBody>
          <a:bodyPr wrap="square" lIns="0" tIns="0" rIns="0" bIns="0" rtlCol="0" anchor="ctr" anchorCtr="0">
            <a:spAutoFit/>
          </a:bodyPr>
          <a:lstStyle/>
          <a:p>
            <a:pPr algn="ctr"/>
            <a:r>
              <a:rPr lang="en-US" sz="1400" dirty="0" smtClean="0">
                <a:solidFill>
                  <a:schemeClr val="bg1"/>
                </a:solidFill>
              </a:rPr>
              <a:t>28</a:t>
            </a:r>
            <a:endParaRPr lang="en-US" sz="1400" dirty="0">
              <a:solidFill>
                <a:schemeClr val="bg1"/>
              </a:solidFill>
            </a:endParaRPr>
          </a:p>
        </p:txBody>
      </p:sp>
      <p:sp>
        <p:nvSpPr>
          <p:cNvPr id="7" name="Line Callout 2 6"/>
          <p:cNvSpPr/>
          <p:nvPr/>
        </p:nvSpPr>
        <p:spPr>
          <a:xfrm flipH="1">
            <a:off x="542922" y="4628838"/>
            <a:ext cx="2886077" cy="461665"/>
          </a:xfrm>
          <a:prstGeom prst="borderCallout2">
            <a:avLst>
              <a:gd name="adj1" fmla="val -16847"/>
              <a:gd name="adj2" fmla="val 39599"/>
              <a:gd name="adj3" fmla="val -95968"/>
              <a:gd name="adj4" fmla="val 39744"/>
              <a:gd name="adj5" fmla="val -152300"/>
              <a:gd name="adj6" fmla="val 9959"/>
            </a:avLst>
          </a:prstGeom>
          <a:ln w="19050" cmpd="sng">
            <a:solidFill>
              <a:schemeClr val="tx1"/>
            </a:solidFill>
            <a:prstDash val="solid"/>
            <a:tailEnd type="none"/>
          </a:ln>
          <a:effectLst>
            <a:glow rad="635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marL="171450" indent="-171450">
              <a:buFont typeface="Wingdings" pitchFamily="2" charset="2"/>
              <a:buChar char="q"/>
            </a:pPr>
            <a:r>
              <a:rPr lang="en-US" sz="1200" dirty="0" smtClean="0"/>
              <a:t>Place fully depressed syringe into water.</a:t>
            </a:r>
          </a:p>
          <a:p>
            <a:pPr marL="171450" indent="-171450">
              <a:buFont typeface="Wingdings" pitchFamily="2" charset="2"/>
              <a:buChar char="q"/>
            </a:pPr>
            <a:r>
              <a:rPr lang="en-US" sz="1200" dirty="0" smtClean="0"/>
              <a:t>Draw a full 10 ml into the syringe.</a:t>
            </a:r>
            <a:endParaRPr lang="en-US" sz="1200" dirty="0"/>
          </a:p>
        </p:txBody>
      </p:sp>
      <p:sp>
        <p:nvSpPr>
          <p:cNvPr id="4" name="TextBox 3"/>
          <p:cNvSpPr txBox="1"/>
          <p:nvPr/>
        </p:nvSpPr>
        <p:spPr>
          <a:xfrm>
            <a:off x="3200400" y="2108350"/>
            <a:ext cx="1461247" cy="400110"/>
          </a:xfrm>
          <a:prstGeom prst="rect">
            <a:avLst/>
          </a:prstGeom>
          <a:noFill/>
        </p:spPr>
        <p:txBody>
          <a:bodyPr wrap="square" rtlCol="0">
            <a:spAutoFit/>
          </a:bodyPr>
          <a:lstStyle/>
          <a:p>
            <a:pPr algn="ctr"/>
            <a:r>
              <a:rPr lang="en-US" sz="1000" dirty="0" smtClean="0">
                <a:solidFill>
                  <a:srgbClr val="FF0000"/>
                </a:solidFill>
              </a:rPr>
              <a:t>Water coloring is optional.</a:t>
            </a:r>
            <a:endParaRPr lang="en-US" sz="1000" dirty="0">
              <a:solidFill>
                <a:srgbClr val="FF0000"/>
              </a:solidFill>
            </a:endParaRPr>
          </a:p>
        </p:txBody>
      </p:sp>
      <p:cxnSp>
        <p:nvCxnSpPr>
          <p:cNvPr id="15" name="Straight Arrow Connector 14"/>
          <p:cNvCxnSpPr/>
          <p:nvPr/>
        </p:nvCxnSpPr>
        <p:spPr>
          <a:xfrm flipH="1" flipV="1">
            <a:off x="2895600" y="2987207"/>
            <a:ext cx="304800" cy="32749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6829426" y="2819401"/>
            <a:ext cx="352424" cy="24764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705600" y="5143500"/>
            <a:ext cx="295275" cy="228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5466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31A5DB1-9EFD-4D87-AB04-CC723D123997}" type="slidenum">
              <a:rPr lang="en-US" smtClean="0"/>
              <a:pPr/>
              <a:t>19</a:t>
            </a:fld>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247900"/>
            <a:ext cx="4667250" cy="311150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r="17755"/>
          <a:stretch/>
        </p:blipFill>
        <p:spPr>
          <a:xfrm>
            <a:off x="5138737" y="2032000"/>
            <a:ext cx="3838575" cy="3111500"/>
          </a:xfrm>
          <a:prstGeom prst="rect">
            <a:avLst/>
          </a:prstGeom>
        </p:spPr>
      </p:pic>
      <p:sp>
        <p:nvSpPr>
          <p:cNvPr id="17" name="Rectangle 16"/>
          <p:cNvSpPr/>
          <p:nvPr/>
        </p:nvSpPr>
        <p:spPr>
          <a:xfrm>
            <a:off x="219644" y="571500"/>
            <a:ext cx="4442003" cy="4572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FILLING SYRINGES AND TUBING</a:t>
            </a:r>
            <a:endParaRPr lang="en-US" dirty="0">
              <a:solidFill>
                <a:schemeClr val="tx2"/>
              </a:solidFill>
            </a:endParaRPr>
          </a:p>
        </p:txBody>
      </p:sp>
      <p:sp>
        <p:nvSpPr>
          <p:cNvPr id="6" name="TextBox 5"/>
          <p:cNvSpPr txBox="1"/>
          <p:nvPr/>
        </p:nvSpPr>
        <p:spPr>
          <a:xfrm>
            <a:off x="476250" y="1302742"/>
            <a:ext cx="228600" cy="215444"/>
          </a:xfrm>
          <a:prstGeom prst="rect">
            <a:avLst/>
          </a:prstGeom>
          <a:solidFill>
            <a:srgbClr val="0070C0"/>
          </a:solidFill>
        </p:spPr>
        <p:txBody>
          <a:bodyPr wrap="square" lIns="0" tIns="0" rIns="0" bIns="0" rtlCol="0" anchor="ctr" anchorCtr="0">
            <a:spAutoFit/>
          </a:bodyPr>
          <a:lstStyle/>
          <a:p>
            <a:pPr algn="ctr"/>
            <a:r>
              <a:rPr lang="en-US" sz="1400" dirty="0" smtClean="0">
                <a:solidFill>
                  <a:schemeClr val="bg1"/>
                </a:solidFill>
              </a:rPr>
              <a:t>30</a:t>
            </a:r>
            <a:endParaRPr lang="en-US" sz="1400" dirty="0">
              <a:solidFill>
                <a:schemeClr val="bg1"/>
              </a:solidFill>
            </a:endParaRPr>
          </a:p>
        </p:txBody>
      </p:sp>
      <p:cxnSp>
        <p:nvCxnSpPr>
          <p:cNvPr id="9" name="Straight Arrow Connector 8"/>
          <p:cNvCxnSpPr/>
          <p:nvPr/>
        </p:nvCxnSpPr>
        <p:spPr>
          <a:xfrm>
            <a:off x="1828800" y="1702852"/>
            <a:ext cx="1028700" cy="107844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04850" y="1302742"/>
            <a:ext cx="2057400" cy="400110"/>
          </a:xfrm>
          <a:prstGeom prst="rect">
            <a:avLst/>
          </a:prstGeom>
          <a:noFill/>
          <a:ln w="19050">
            <a:solidFill>
              <a:schemeClr val="tx1"/>
            </a:solidFill>
          </a:ln>
        </p:spPr>
        <p:txBody>
          <a:bodyPr wrap="square" rtlCol="0">
            <a:spAutoFit/>
          </a:bodyPr>
          <a:lstStyle/>
          <a:p>
            <a:r>
              <a:rPr lang="en-US" sz="1000" dirty="0"/>
              <a:t>Push the mounted syringe plunger</a:t>
            </a:r>
          </a:p>
          <a:p>
            <a:r>
              <a:rPr lang="en-US" sz="1000" dirty="0"/>
              <a:t>all the way </a:t>
            </a:r>
            <a:r>
              <a:rPr lang="en-US" sz="1000" dirty="0" smtClean="0"/>
              <a:t>in </a:t>
            </a:r>
            <a:r>
              <a:rPr lang="en-US" sz="1000" dirty="0"/>
              <a:t>as </a:t>
            </a:r>
            <a:r>
              <a:rPr lang="en-US" sz="1000" dirty="0" smtClean="0"/>
              <a:t>shown.</a:t>
            </a:r>
            <a:endParaRPr lang="en-US" sz="1000" dirty="0"/>
          </a:p>
        </p:txBody>
      </p:sp>
      <p:sp>
        <p:nvSpPr>
          <p:cNvPr id="16" name="TextBox 15"/>
          <p:cNvSpPr txBox="1"/>
          <p:nvPr/>
        </p:nvSpPr>
        <p:spPr>
          <a:xfrm>
            <a:off x="3429000" y="1176030"/>
            <a:ext cx="2057400" cy="400110"/>
          </a:xfrm>
          <a:prstGeom prst="rect">
            <a:avLst/>
          </a:prstGeom>
          <a:noFill/>
          <a:ln w="19050">
            <a:solidFill>
              <a:schemeClr val="tx1"/>
            </a:solidFill>
          </a:ln>
        </p:spPr>
        <p:txBody>
          <a:bodyPr wrap="square" rtlCol="0">
            <a:spAutoFit/>
          </a:bodyPr>
          <a:lstStyle/>
          <a:p>
            <a:pPr marL="171450" indent="-171450">
              <a:buFont typeface="Wingdings" pitchFamily="2" charset="2"/>
              <a:buChar char="q"/>
            </a:pPr>
            <a:r>
              <a:rPr lang="en-US" sz="1000" dirty="0" smtClean="0"/>
              <a:t>Place end of filled tube on to the base mounted syringe.</a:t>
            </a:r>
            <a:endParaRPr lang="en-US" sz="1000" dirty="0"/>
          </a:p>
        </p:txBody>
      </p:sp>
      <p:cxnSp>
        <p:nvCxnSpPr>
          <p:cNvPr id="18" name="Straight Arrow Connector 17"/>
          <p:cNvCxnSpPr/>
          <p:nvPr/>
        </p:nvCxnSpPr>
        <p:spPr>
          <a:xfrm flipH="1">
            <a:off x="3124200" y="1579315"/>
            <a:ext cx="952500" cy="127818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572000" y="4943445"/>
            <a:ext cx="228600" cy="215444"/>
          </a:xfrm>
          <a:prstGeom prst="rect">
            <a:avLst/>
          </a:prstGeom>
          <a:solidFill>
            <a:srgbClr val="0070C0"/>
          </a:solidFill>
        </p:spPr>
        <p:txBody>
          <a:bodyPr wrap="square" lIns="0" tIns="0" rIns="0" bIns="0" rtlCol="0" anchor="ctr" anchorCtr="0">
            <a:spAutoFit/>
          </a:bodyPr>
          <a:lstStyle/>
          <a:p>
            <a:pPr algn="ctr"/>
            <a:r>
              <a:rPr lang="en-US" sz="1400" dirty="0" smtClean="0">
                <a:solidFill>
                  <a:schemeClr val="bg1"/>
                </a:solidFill>
              </a:rPr>
              <a:t>32</a:t>
            </a:r>
            <a:endParaRPr lang="en-US" sz="1400" dirty="0">
              <a:solidFill>
                <a:schemeClr val="bg1"/>
              </a:solidFill>
            </a:endParaRPr>
          </a:p>
        </p:txBody>
      </p:sp>
      <p:sp>
        <p:nvSpPr>
          <p:cNvPr id="21" name="TextBox 20"/>
          <p:cNvSpPr txBox="1"/>
          <p:nvPr/>
        </p:nvSpPr>
        <p:spPr>
          <a:xfrm>
            <a:off x="3200400" y="1160641"/>
            <a:ext cx="228600" cy="215444"/>
          </a:xfrm>
          <a:prstGeom prst="rect">
            <a:avLst/>
          </a:prstGeom>
          <a:solidFill>
            <a:srgbClr val="0070C0"/>
          </a:solidFill>
        </p:spPr>
        <p:txBody>
          <a:bodyPr wrap="square" lIns="0" tIns="0" rIns="0" bIns="0" rtlCol="0" anchor="ctr" anchorCtr="0">
            <a:spAutoFit/>
          </a:bodyPr>
          <a:lstStyle/>
          <a:p>
            <a:pPr algn="ctr"/>
            <a:r>
              <a:rPr lang="en-US" sz="1400" dirty="0" smtClean="0">
                <a:solidFill>
                  <a:schemeClr val="bg1"/>
                </a:solidFill>
              </a:rPr>
              <a:t>31</a:t>
            </a:r>
            <a:endParaRPr lang="en-US" sz="1400" dirty="0">
              <a:solidFill>
                <a:schemeClr val="bg1"/>
              </a:solidFill>
            </a:endParaRPr>
          </a:p>
        </p:txBody>
      </p:sp>
      <p:sp>
        <p:nvSpPr>
          <p:cNvPr id="22" name="TextBox 21"/>
          <p:cNvSpPr txBox="1"/>
          <p:nvPr/>
        </p:nvSpPr>
        <p:spPr>
          <a:xfrm>
            <a:off x="4800600" y="4943445"/>
            <a:ext cx="2057400" cy="400110"/>
          </a:xfrm>
          <a:prstGeom prst="rect">
            <a:avLst/>
          </a:prstGeom>
          <a:noFill/>
          <a:ln w="19050">
            <a:solidFill>
              <a:schemeClr val="tx1"/>
            </a:solidFill>
          </a:ln>
        </p:spPr>
        <p:txBody>
          <a:bodyPr wrap="square" rtlCol="0">
            <a:spAutoFit/>
          </a:bodyPr>
          <a:lstStyle/>
          <a:p>
            <a:pPr marL="171450" indent="-171450">
              <a:buFont typeface="Wingdings" pitchFamily="2" charset="2"/>
              <a:buChar char="q"/>
            </a:pPr>
            <a:r>
              <a:rPr lang="en-US" sz="1000" dirty="0" smtClean="0"/>
              <a:t>Push and pull the control syringe to rotate the rotating base.</a:t>
            </a:r>
            <a:endParaRPr lang="en-US" sz="1000" dirty="0"/>
          </a:p>
        </p:txBody>
      </p:sp>
      <p:cxnSp>
        <p:nvCxnSpPr>
          <p:cNvPr id="23" name="Straight Arrow Connector 22"/>
          <p:cNvCxnSpPr/>
          <p:nvPr/>
        </p:nvCxnSpPr>
        <p:spPr>
          <a:xfrm flipV="1">
            <a:off x="5715000" y="4457702"/>
            <a:ext cx="304800" cy="48574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010275" y="4000500"/>
            <a:ext cx="476250" cy="19050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5668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31A5DB1-9EFD-4D87-AB04-CC723D123997}" type="slidenum">
              <a:rPr lang="en-US" smtClean="0"/>
              <a:pPr/>
              <a:t>2</a:t>
            </a:fld>
            <a:endParaRPr lang="en-US"/>
          </a:p>
        </p:txBody>
      </p:sp>
      <p:pic>
        <p:nvPicPr>
          <p:cNvPr id="6" name="Picture 5">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6497" y="495300"/>
            <a:ext cx="4078303" cy="5106278"/>
          </a:xfrm>
          <a:prstGeom prst="rect">
            <a:avLst/>
          </a:prstGeom>
        </p:spPr>
      </p:pic>
      <p:sp>
        <p:nvSpPr>
          <p:cNvPr id="7" name="Rectangle 6"/>
          <p:cNvSpPr/>
          <p:nvPr/>
        </p:nvSpPr>
        <p:spPr>
          <a:xfrm>
            <a:off x="3846497" y="521789"/>
            <a:ext cx="4078303" cy="5106278"/>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ine Callout 2 7"/>
          <p:cNvSpPr/>
          <p:nvPr/>
        </p:nvSpPr>
        <p:spPr>
          <a:xfrm flipH="1">
            <a:off x="270742" y="1882549"/>
            <a:ext cx="3200400" cy="900246"/>
          </a:xfrm>
          <a:prstGeom prst="borderCallout2">
            <a:avLst>
              <a:gd name="adj1" fmla="val 107461"/>
              <a:gd name="adj2" fmla="val 50536"/>
              <a:gd name="adj3" fmla="val 136945"/>
              <a:gd name="adj4" fmla="val 50162"/>
              <a:gd name="adj5" fmla="val 207779"/>
              <a:gd name="adj6" fmla="val -1261"/>
            </a:avLst>
          </a:prstGeom>
          <a:ln w="19050" cmpd="sng">
            <a:solidFill>
              <a:schemeClr val="tx1"/>
            </a:solidFill>
            <a:prstDash val="solid"/>
            <a:tailEnd type="none"/>
          </a:ln>
          <a:effectLst>
            <a:glow rad="635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marL="228600" indent="-228600">
              <a:buFont typeface="Wingdings" pitchFamily="2" charset="2"/>
              <a:buChar char="q"/>
            </a:pPr>
            <a:r>
              <a:rPr lang="en-US" sz="1050" dirty="0" smtClean="0"/>
              <a:t>The </a:t>
            </a:r>
            <a:r>
              <a:rPr lang="en-US" sz="1050" b="1" i="1" dirty="0" err="1" smtClean="0"/>
              <a:t>TeacherGeek</a:t>
            </a:r>
            <a:r>
              <a:rPr lang="en-US" sz="1050" b="1" i="1" dirty="0" smtClean="0"/>
              <a:t> Quick-Start Guide </a:t>
            </a:r>
            <a:r>
              <a:rPr lang="en-US" sz="1050" dirty="0" smtClean="0"/>
              <a:t>provides a great reference for techniques, tools and tips used to assure successful building.</a:t>
            </a:r>
          </a:p>
          <a:p>
            <a:pPr marL="228600" indent="-228600">
              <a:buFont typeface="Wingdings" pitchFamily="2" charset="2"/>
              <a:buChar char="q"/>
            </a:pPr>
            <a:r>
              <a:rPr lang="en-US" sz="1050" dirty="0" smtClean="0"/>
              <a:t>Before beginning construction, take time to review this important information..</a:t>
            </a:r>
          </a:p>
        </p:txBody>
      </p:sp>
      <p:sp>
        <p:nvSpPr>
          <p:cNvPr id="9" name="Rectangle 8"/>
          <p:cNvSpPr/>
          <p:nvPr/>
        </p:nvSpPr>
        <p:spPr>
          <a:xfrm>
            <a:off x="232642" y="587542"/>
            <a:ext cx="2815357" cy="351942"/>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QUICK-START GUIDE</a:t>
            </a:r>
            <a:endParaRPr lang="en-US" dirty="0">
              <a:solidFill>
                <a:schemeClr val="tx2"/>
              </a:solidFill>
            </a:endParaRPr>
          </a:p>
        </p:txBody>
      </p:sp>
      <p:sp>
        <p:nvSpPr>
          <p:cNvPr id="10" name="TextBox 9"/>
          <p:cNvSpPr txBox="1"/>
          <p:nvPr/>
        </p:nvSpPr>
        <p:spPr>
          <a:xfrm>
            <a:off x="1061318" y="4045208"/>
            <a:ext cx="2409824" cy="461665"/>
          </a:xfrm>
          <a:prstGeom prst="rect">
            <a:avLst/>
          </a:prstGeom>
          <a:noFill/>
        </p:spPr>
        <p:txBody>
          <a:bodyPr wrap="square" rtlCol="0">
            <a:spAutoFit/>
          </a:bodyPr>
          <a:lstStyle/>
          <a:p>
            <a:pPr algn="ctr"/>
            <a:r>
              <a:rPr lang="en-US" sz="1200" dirty="0">
                <a:solidFill>
                  <a:srgbClr val="FF0000"/>
                </a:solidFill>
              </a:rPr>
              <a:t>Click on </a:t>
            </a:r>
            <a:r>
              <a:rPr lang="en-US" sz="1200" dirty="0" smtClean="0">
                <a:solidFill>
                  <a:srgbClr val="FF0000"/>
                </a:solidFill>
              </a:rPr>
              <a:t>this </a:t>
            </a:r>
            <a:r>
              <a:rPr lang="en-US" sz="1200" dirty="0">
                <a:solidFill>
                  <a:srgbClr val="FF0000"/>
                </a:solidFill>
              </a:rPr>
              <a:t>image to open the full PDF </a:t>
            </a:r>
            <a:r>
              <a:rPr lang="en-US" sz="1200" dirty="0" smtClean="0">
                <a:solidFill>
                  <a:srgbClr val="FF0000"/>
                </a:solidFill>
              </a:rPr>
              <a:t>document.</a:t>
            </a:r>
            <a:endParaRPr lang="en-US" sz="1200" dirty="0">
              <a:solidFill>
                <a:srgbClr val="FF0000"/>
              </a:solidFill>
            </a:endParaRPr>
          </a:p>
        </p:txBody>
      </p:sp>
      <p:cxnSp>
        <p:nvCxnSpPr>
          <p:cNvPr id="12" name="Straight Arrow Connector 11"/>
          <p:cNvCxnSpPr/>
          <p:nvPr/>
        </p:nvCxnSpPr>
        <p:spPr>
          <a:xfrm>
            <a:off x="2819400" y="4381500"/>
            <a:ext cx="8382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03182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31A5DB1-9EFD-4D87-AB04-CC723D123997}" type="slidenum">
              <a:rPr lang="en-US" smtClean="0"/>
              <a:pPr/>
              <a:t>20</a:t>
            </a:fld>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369" y="723900"/>
            <a:ext cx="3300920" cy="1978868"/>
          </a:xfrm>
          <a:prstGeom prst="rect">
            <a:avLst/>
          </a:prstGeom>
        </p:spPr>
      </p:pic>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r="4780"/>
          <a:stretch/>
        </p:blipFill>
        <p:spPr>
          <a:xfrm>
            <a:off x="6172200" y="3409504"/>
            <a:ext cx="2971800" cy="1981200"/>
          </a:xfrm>
          <a:prstGeom prst="rect">
            <a:avLst/>
          </a:prstGeom>
        </p:spPr>
      </p:pic>
      <p:sp>
        <p:nvSpPr>
          <p:cNvPr id="10" name="Rectangle 9"/>
          <p:cNvSpPr/>
          <p:nvPr/>
        </p:nvSpPr>
        <p:spPr>
          <a:xfrm>
            <a:off x="219644" y="571500"/>
            <a:ext cx="4442003" cy="4572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INSTALLING SYRINGES INTO CONTROL PANEL</a:t>
            </a:r>
            <a:endParaRPr lang="en-US" dirty="0">
              <a:solidFill>
                <a:schemeClr val="tx2"/>
              </a:solidFill>
            </a:endParaRP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r="17755"/>
          <a:stretch/>
        </p:blipFill>
        <p:spPr>
          <a:xfrm>
            <a:off x="521357" y="1333500"/>
            <a:ext cx="3838575" cy="31115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1357" y="4152900"/>
            <a:ext cx="1661669" cy="1161870"/>
          </a:xfrm>
          <a:prstGeom prst="rect">
            <a:avLst/>
          </a:prstGeom>
        </p:spPr>
      </p:pic>
      <p:sp>
        <p:nvSpPr>
          <p:cNvPr id="8" name="TextBox 7"/>
          <p:cNvSpPr txBox="1"/>
          <p:nvPr/>
        </p:nvSpPr>
        <p:spPr>
          <a:xfrm>
            <a:off x="1066800" y="5254169"/>
            <a:ext cx="1066800" cy="215444"/>
          </a:xfrm>
          <a:prstGeom prst="rect">
            <a:avLst/>
          </a:prstGeom>
          <a:noFill/>
        </p:spPr>
        <p:txBody>
          <a:bodyPr wrap="square" rtlCol="0">
            <a:spAutoFit/>
          </a:bodyPr>
          <a:lstStyle/>
          <a:p>
            <a:r>
              <a:rPr lang="en-US" sz="800" dirty="0" smtClean="0"/>
              <a:t>Control Panel</a:t>
            </a:r>
            <a:endParaRPr lang="en-US" sz="800" dirty="0"/>
          </a:p>
        </p:txBody>
      </p:sp>
      <p:sp>
        <p:nvSpPr>
          <p:cNvPr id="14" name="TextBox 13"/>
          <p:cNvSpPr txBox="1"/>
          <p:nvPr/>
        </p:nvSpPr>
        <p:spPr>
          <a:xfrm>
            <a:off x="1828800" y="3467100"/>
            <a:ext cx="1066800" cy="215444"/>
          </a:xfrm>
          <a:prstGeom prst="rect">
            <a:avLst/>
          </a:prstGeom>
          <a:noFill/>
        </p:spPr>
        <p:txBody>
          <a:bodyPr wrap="square" rtlCol="0">
            <a:spAutoFit/>
          </a:bodyPr>
          <a:lstStyle/>
          <a:p>
            <a:r>
              <a:rPr lang="en-US" sz="800" dirty="0" smtClean="0"/>
              <a:t>Control Syringe</a:t>
            </a:r>
            <a:endParaRPr lang="en-US" sz="800" dirty="0"/>
          </a:p>
        </p:txBody>
      </p:sp>
      <p:cxnSp>
        <p:nvCxnSpPr>
          <p:cNvPr id="17" name="Straight Arrow Connector 16"/>
          <p:cNvCxnSpPr/>
          <p:nvPr/>
        </p:nvCxnSpPr>
        <p:spPr>
          <a:xfrm>
            <a:off x="6326004" y="1943100"/>
            <a:ext cx="379596" cy="152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890497" y="4721572"/>
            <a:ext cx="1034303" cy="6634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2743200" y="4152900"/>
            <a:ext cx="607082" cy="41957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8153400" y="2095500"/>
            <a:ext cx="227196" cy="54420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642597" y="4213741"/>
            <a:ext cx="228600" cy="215444"/>
          </a:xfrm>
          <a:prstGeom prst="rect">
            <a:avLst/>
          </a:prstGeom>
          <a:solidFill>
            <a:srgbClr val="0070C0"/>
          </a:solidFill>
        </p:spPr>
        <p:txBody>
          <a:bodyPr wrap="square" lIns="0" tIns="0" rIns="0" bIns="0" rtlCol="0" anchor="ctr" anchorCtr="0">
            <a:spAutoFit/>
          </a:bodyPr>
          <a:lstStyle/>
          <a:p>
            <a:pPr algn="ctr"/>
            <a:r>
              <a:rPr lang="en-US" sz="1400" dirty="0" smtClean="0">
                <a:solidFill>
                  <a:schemeClr val="bg1"/>
                </a:solidFill>
              </a:rPr>
              <a:t>36</a:t>
            </a:r>
            <a:endParaRPr lang="en-US" sz="1400" dirty="0">
              <a:solidFill>
                <a:schemeClr val="bg1"/>
              </a:solidFill>
            </a:endParaRPr>
          </a:p>
        </p:txBody>
      </p:sp>
      <p:sp>
        <p:nvSpPr>
          <p:cNvPr id="26" name="TextBox 25"/>
          <p:cNvSpPr txBox="1"/>
          <p:nvPr/>
        </p:nvSpPr>
        <p:spPr>
          <a:xfrm>
            <a:off x="6686550" y="2639704"/>
            <a:ext cx="228600" cy="215444"/>
          </a:xfrm>
          <a:prstGeom prst="rect">
            <a:avLst/>
          </a:prstGeom>
          <a:solidFill>
            <a:srgbClr val="0070C0"/>
          </a:solidFill>
        </p:spPr>
        <p:txBody>
          <a:bodyPr wrap="square" lIns="0" tIns="0" rIns="0" bIns="0" rtlCol="0" anchor="ctr" anchorCtr="0">
            <a:spAutoFit/>
          </a:bodyPr>
          <a:lstStyle/>
          <a:p>
            <a:pPr algn="ctr"/>
            <a:r>
              <a:rPr lang="en-US" sz="1400" dirty="0" smtClean="0">
                <a:solidFill>
                  <a:schemeClr val="bg1"/>
                </a:solidFill>
              </a:rPr>
              <a:t>35</a:t>
            </a:r>
            <a:endParaRPr lang="en-US" sz="1400" dirty="0">
              <a:solidFill>
                <a:schemeClr val="bg1"/>
              </a:solidFill>
            </a:endParaRPr>
          </a:p>
        </p:txBody>
      </p:sp>
      <p:sp>
        <p:nvSpPr>
          <p:cNvPr id="27" name="TextBox 26"/>
          <p:cNvSpPr txBox="1"/>
          <p:nvPr/>
        </p:nvSpPr>
        <p:spPr>
          <a:xfrm>
            <a:off x="4068579" y="1899992"/>
            <a:ext cx="228600" cy="215444"/>
          </a:xfrm>
          <a:prstGeom prst="rect">
            <a:avLst/>
          </a:prstGeom>
          <a:solidFill>
            <a:srgbClr val="0070C0"/>
          </a:solidFill>
        </p:spPr>
        <p:txBody>
          <a:bodyPr wrap="square" lIns="0" tIns="0" rIns="0" bIns="0" rtlCol="0" anchor="ctr" anchorCtr="0">
            <a:spAutoFit/>
          </a:bodyPr>
          <a:lstStyle/>
          <a:p>
            <a:pPr algn="ctr"/>
            <a:r>
              <a:rPr lang="en-US" sz="1400" dirty="0" smtClean="0">
                <a:solidFill>
                  <a:schemeClr val="bg1"/>
                </a:solidFill>
              </a:rPr>
              <a:t>34</a:t>
            </a:r>
            <a:endParaRPr lang="en-US" sz="1400" dirty="0">
              <a:solidFill>
                <a:schemeClr val="bg1"/>
              </a:solidFill>
            </a:endParaRPr>
          </a:p>
        </p:txBody>
      </p:sp>
      <p:sp>
        <p:nvSpPr>
          <p:cNvPr id="28" name="TextBox 27"/>
          <p:cNvSpPr txBox="1"/>
          <p:nvPr/>
        </p:nvSpPr>
        <p:spPr>
          <a:xfrm>
            <a:off x="2112032" y="4572477"/>
            <a:ext cx="228600" cy="215444"/>
          </a:xfrm>
          <a:prstGeom prst="rect">
            <a:avLst/>
          </a:prstGeom>
          <a:solidFill>
            <a:srgbClr val="0070C0"/>
          </a:solidFill>
        </p:spPr>
        <p:txBody>
          <a:bodyPr wrap="square" lIns="0" tIns="0" rIns="0" bIns="0" rtlCol="0" anchor="ctr" anchorCtr="0">
            <a:spAutoFit/>
          </a:bodyPr>
          <a:lstStyle/>
          <a:p>
            <a:pPr algn="ctr"/>
            <a:r>
              <a:rPr lang="en-US" sz="1400" dirty="0" smtClean="0">
                <a:solidFill>
                  <a:schemeClr val="bg1"/>
                </a:solidFill>
              </a:rPr>
              <a:t>33</a:t>
            </a:r>
            <a:endParaRPr lang="en-US" sz="1400" dirty="0">
              <a:solidFill>
                <a:schemeClr val="bg1"/>
              </a:solidFill>
            </a:endParaRPr>
          </a:p>
        </p:txBody>
      </p:sp>
      <p:sp>
        <p:nvSpPr>
          <p:cNvPr id="2" name="TextBox 1"/>
          <p:cNvSpPr txBox="1"/>
          <p:nvPr/>
        </p:nvSpPr>
        <p:spPr>
          <a:xfrm>
            <a:off x="2333625" y="4582002"/>
            <a:ext cx="1524000" cy="553998"/>
          </a:xfrm>
          <a:prstGeom prst="rect">
            <a:avLst/>
          </a:prstGeom>
          <a:noFill/>
          <a:ln w="19050">
            <a:solidFill>
              <a:schemeClr val="tx1"/>
            </a:solidFill>
          </a:ln>
        </p:spPr>
        <p:txBody>
          <a:bodyPr wrap="square" rtlCol="0">
            <a:spAutoFit/>
          </a:bodyPr>
          <a:lstStyle/>
          <a:p>
            <a:pPr marL="171450" indent="-171450">
              <a:buFont typeface="Wingdings" pitchFamily="2" charset="2"/>
              <a:buChar char="q"/>
            </a:pPr>
            <a:r>
              <a:rPr lang="en-US" sz="1000" dirty="0"/>
              <a:t>Carefully disconnect filled tubing from control syringe</a:t>
            </a:r>
            <a:r>
              <a:rPr lang="en-US" sz="1000" dirty="0" smtClean="0"/>
              <a:t>.</a:t>
            </a:r>
            <a:endParaRPr lang="en-US" sz="1000" dirty="0"/>
          </a:p>
        </p:txBody>
      </p:sp>
      <p:sp>
        <p:nvSpPr>
          <p:cNvPr id="29" name="TextBox 28"/>
          <p:cNvSpPr txBox="1"/>
          <p:nvPr/>
        </p:nvSpPr>
        <p:spPr>
          <a:xfrm>
            <a:off x="4871197" y="4213741"/>
            <a:ext cx="2019300" cy="861774"/>
          </a:xfrm>
          <a:prstGeom prst="rect">
            <a:avLst/>
          </a:prstGeom>
          <a:noFill/>
          <a:ln w="19050">
            <a:solidFill>
              <a:schemeClr val="tx1"/>
            </a:solidFill>
          </a:ln>
        </p:spPr>
        <p:txBody>
          <a:bodyPr wrap="square" rtlCol="0">
            <a:spAutoFit/>
          </a:bodyPr>
          <a:lstStyle/>
          <a:p>
            <a:pPr marL="171450" indent="-171450">
              <a:buFont typeface="Wingdings" pitchFamily="2" charset="2"/>
              <a:buChar char="q"/>
            </a:pPr>
            <a:r>
              <a:rPr lang="en-US" sz="1000" dirty="0"/>
              <a:t>Repeat with the three remaining control syringes.</a:t>
            </a:r>
          </a:p>
          <a:p>
            <a:pPr marL="171450" indent="-171450">
              <a:buFont typeface="Wingdings" pitchFamily="2" charset="2"/>
              <a:buChar char="q"/>
            </a:pPr>
            <a:r>
              <a:rPr lang="en-US" sz="1000" dirty="0"/>
              <a:t>The gripper syringe is only 3ml so when filling the 10ml control syringe, stop at 3ml.</a:t>
            </a:r>
          </a:p>
        </p:txBody>
      </p:sp>
      <p:sp>
        <p:nvSpPr>
          <p:cNvPr id="30" name="TextBox 29"/>
          <p:cNvSpPr txBox="1"/>
          <p:nvPr/>
        </p:nvSpPr>
        <p:spPr>
          <a:xfrm>
            <a:off x="4297179" y="1885652"/>
            <a:ext cx="2019300" cy="400110"/>
          </a:xfrm>
          <a:prstGeom prst="rect">
            <a:avLst/>
          </a:prstGeom>
          <a:noFill/>
          <a:ln w="19050">
            <a:solidFill>
              <a:schemeClr val="tx1"/>
            </a:solidFill>
          </a:ln>
        </p:spPr>
        <p:txBody>
          <a:bodyPr wrap="square" rtlCol="0">
            <a:spAutoFit/>
          </a:bodyPr>
          <a:lstStyle/>
          <a:p>
            <a:pPr marL="171450" indent="-171450">
              <a:buFont typeface="Wingdings" pitchFamily="2" charset="2"/>
              <a:buChar char="q"/>
            </a:pPr>
            <a:r>
              <a:rPr lang="en-US" sz="1000" dirty="0"/>
              <a:t>Insert syringe into a hole on control panel</a:t>
            </a:r>
            <a:r>
              <a:rPr lang="en-US" sz="1000" dirty="0" smtClean="0"/>
              <a:t>.</a:t>
            </a:r>
            <a:endParaRPr lang="en-US" sz="1000" dirty="0"/>
          </a:p>
        </p:txBody>
      </p:sp>
      <p:sp>
        <p:nvSpPr>
          <p:cNvPr id="31" name="TextBox 30"/>
          <p:cNvSpPr txBox="1"/>
          <p:nvPr/>
        </p:nvSpPr>
        <p:spPr>
          <a:xfrm>
            <a:off x="6915150" y="2639704"/>
            <a:ext cx="2019300" cy="553998"/>
          </a:xfrm>
          <a:prstGeom prst="rect">
            <a:avLst/>
          </a:prstGeom>
          <a:noFill/>
          <a:ln w="19050">
            <a:solidFill>
              <a:schemeClr val="tx1"/>
            </a:solidFill>
          </a:ln>
        </p:spPr>
        <p:txBody>
          <a:bodyPr wrap="square" rtlCol="0">
            <a:spAutoFit/>
          </a:bodyPr>
          <a:lstStyle/>
          <a:p>
            <a:pPr marL="171450" indent="-171450">
              <a:buFont typeface="Wingdings" pitchFamily="2" charset="2"/>
              <a:buChar char="q"/>
            </a:pPr>
            <a:r>
              <a:rPr lang="en-US" sz="1000" dirty="0"/>
              <a:t>Squeezing the end of the tubing to remove any air bubbles, slide back on to the control syringe.</a:t>
            </a:r>
          </a:p>
        </p:txBody>
      </p:sp>
    </p:spTree>
    <p:extLst>
      <p:ext uri="{BB962C8B-B14F-4D97-AF65-F5344CB8AC3E}">
        <p14:creationId xmlns:p14="http://schemas.microsoft.com/office/powerpoint/2010/main" val="3727331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31A5DB1-9EFD-4D87-AB04-CC723D123997}" type="slidenum">
              <a:rPr lang="en-US" smtClean="0"/>
              <a:pPr/>
              <a:t>21</a:t>
            </a:fld>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1339308"/>
            <a:ext cx="4892866" cy="3771900"/>
          </a:xfrm>
          <a:prstGeom prst="rect">
            <a:avLst/>
          </a:prstGeom>
        </p:spPr>
      </p:pic>
      <p:sp>
        <p:nvSpPr>
          <p:cNvPr id="12" name="Rectangle 11"/>
          <p:cNvSpPr/>
          <p:nvPr/>
        </p:nvSpPr>
        <p:spPr>
          <a:xfrm>
            <a:off x="219644" y="571500"/>
            <a:ext cx="4442003" cy="4572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SECURE THE TUBING TO ARM</a:t>
            </a:r>
            <a:endParaRPr lang="en-US" dirty="0">
              <a:solidFill>
                <a:schemeClr val="tx2"/>
              </a:solidFill>
            </a:endParaRPr>
          </a:p>
        </p:txBody>
      </p:sp>
      <p:sp>
        <p:nvSpPr>
          <p:cNvPr id="17" name="Line Callout 2 16"/>
          <p:cNvSpPr/>
          <p:nvPr/>
        </p:nvSpPr>
        <p:spPr>
          <a:xfrm flipH="1">
            <a:off x="5791200" y="1339308"/>
            <a:ext cx="2438400" cy="830997"/>
          </a:xfrm>
          <a:prstGeom prst="borderCallout2">
            <a:avLst>
              <a:gd name="adj1" fmla="val 108531"/>
              <a:gd name="adj2" fmla="val 49755"/>
              <a:gd name="adj3" fmla="val 156376"/>
              <a:gd name="adj4" fmla="val 49510"/>
              <a:gd name="adj5" fmla="val 201192"/>
              <a:gd name="adj6" fmla="val 125643"/>
            </a:avLst>
          </a:prstGeom>
          <a:ln w="19050" cmpd="sng">
            <a:solidFill>
              <a:schemeClr val="tx1"/>
            </a:solidFill>
            <a:prstDash val="solid"/>
            <a:tailEnd type="none"/>
          </a:ln>
          <a:effectLst>
            <a:glow rad="635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marL="171450" indent="-171450">
              <a:buFont typeface="Wingdings" pitchFamily="2" charset="2"/>
              <a:buChar char="q"/>
            </a:pPr>
            <a:r>
              <a:rPr lang="en-US" sz="1200" dirty="0" smtClean="0"/>
              <a:t>Using twist ties or zip ties, secure the tubing to arm</a:t>
            </a:r>
            <a:r>
              <a:rPr lang="en-US" sz="1200" dirty="0"/>
              <a:t>. </a:t>
            </a:r>
            <a:r>
              <a:rPr lang="en-US" sz="1200" dirty="0" smtClean="0"/>
              <a:t>Also group together the four tubes going to control panel.</a:t>
            </a:r>
          </a:p>
        </p:txBody>
      </p:sp>
      <p:sp>
        <p:nvSpPr>
          <p:cNvPr id="18" name="TextBox 17"/>
          <p:cNvSpPr txBox="1"/>
          <p:nvPr/>
        </p:nvSpPr>
        <p:spPr>
          <a:xfrm>
            <a:off x="5572125" y="1342285"/>
            <a:ext cx="228600" cy="215444"/>
          </a:xfrm>
          <a:prstGeom prst="rect">
            <a:avLst/>
          </a:prstGeom>
          <a:solidFill>
            <a:srgbClr val="0070C0"/>
          </a:solidFill>
        </p:spPr>
        <p:txBody>
          <a:bodyPr wrap="square" lIns="0" tIns="0" rIns="0" bIns="0" rtlCol="0" anchor="ctr" anchorCtr="0">
            <a:spAutoFit/>
          </a:bodyPr>
          <a:lstStyle/>
          <a:p>
            <a:pPr algn="ctr"/>
            <a:r>
              <a:rPr lang="en-US" sz="1400" dirty="0" smtClean="0">
                <a:solidFill>
                  <a:schemeClr val="bg1"/>
                </a:solidFill>
              </a:rPr>
              <a:t>37</a:t>
            </a:r>
            <a:endParaRPr lang="en-US" sz="1400" dirty="0">
              <a:solidFill>
                <a:schemeClr val="bg1"/>
              </a:solidFill>
            </a:endParaRPr>
          </a:p>
        </p:txBody>
      </p:sp>
      <p:sp>
        <p:nvSpPr>
          <p:cNvPr id="3" name="TextBox 2"/>
          <p:cNvSpPr txBox="1"/>
          <p:nvPr/>
        </p:nvSpPr>
        <p:spPr>
          <a:xfrm>
            <a:off x="457200" y="1770402"/>
            <a:ext cx="2438400" cy="1200329"/>
          </a:xfrm>
          <a:prstGeom prst="rect">
            <a:avLst/>
          </a:prstGeom>
          <a:noFill/>
          <a:ln w="19050">
            <a:solidFill>
              <a:schemeClr val="tx1"/>
            </a:solidFill>
          </a:ln>
        </p:spPr>
        <p:txBody>
          <a:bodyPr wrap="square" rtlCol="0">
            <a:spAutoFit/>
          </a:bodyPr>
          <a:lstStyle/>
          <a:p>
            <a:pPr marL="171450" indent="-171450">
              <a:buFont typeface="Wingdings" pitchFamily="2" charset="2"/>
              <a:buChar char="q"/>
            </a:pPr>
            <a:r>
              <a:rPr lang="en-US" sz="1200" dirty="0" smtClean="0"/>
              <a:t>Leave the ties slightly loose so they do not  restrict the water flow through the tubes.</a:t>
            </a:r>
          </a:p>
          <a:p>
            <a:pPr marL="171450" indent="-171450">
              <a:buFont typeface="Wingdings" pitchFamily="2" charset="2"/>
              <a:buChar char="q"/>
            </a:pPr>
            <a:r>
              <a:rPr lang="en-US" sz="1200" dirty="0" smtClean="0"/>
              <a:t>Be sure the tubing has enough slack so as to not restrict the movement.</a:t>
            </a:r>
            <a:endParaRPr lang="en-US" sz="1200" dirty="0"/>
          </a:p>
        </p:txBody>
      </p:sp>
      <p:sp>
        <p:nvSpPr>
          <p:cNvPr id="4" name="TextBox 3"/>
          <p:cNvSpPr txBox="1"/>
          <p:nvPr/>
        </p:nvSpPr>
        <p:spPr>
          <a:xfrm>
            <a:off x="704850" y="1450867"/>
            <a:ext cx="1828800" cy="369332"/>
          </a:xfrm>
          <a:prstGeom prst="rect">
            <a:avLst/>
          </a:prstGeom>
          <a:noFill/>
        </p:spPr>
        <p:txBody>
          <a:bodyPr wrap="square" rtlCol="0">
            <a:spAutoFit/>
          </a:bodyPr>
          <a:lstStyle/>
          <a:p>
            <a:pPr algn="ctr"/>
            <a:r>
              <a:rPr lang="en-US" dirty="0" smtClean="0">
                <a:solidFill>
                  <a:srgbClr val="FF0000"/>
                </a:solidFill>
              </a:rPr>
              <a:t>IMPORTANT TIPS</a:t>
            </a:r>
            <a:endParaRPr lang="en-US" dirty="0">
              <a:solidFill>
                <a:srgbClr val="FF0000"/>
              </a:solidFill>
            </a:endParaRPr>
          </a:p>
        </p:txBody>
      </p:sp>
      <p:sp>
        <p:nvSpPr>
          <p:cNvPr id="16" name="TextBox 15"/>
          <p:cNvSpPr txBox="1"/>
          <p:nvPr/>
        </p:nvSpPr>
        <p:spPr>
          <a:xfrm>
            <a:off x="1143000" y="4810127"/>
            <a:ext cx="1811995" cy="507831"/>
          </a:xfrm>
          <a:prstGeom prst="rect">
            <a:avLst/>
          </a:prstGeom>
          <a:noFill/>
        </p:spPr>
        <p:txBody>
          <a:bodyPr wrap="square" rtlCol="0">
            <a:spAutoFit/>
          </a:bodyPr>
          <a:lstStyle/>
          <a:p>
            <a:r>
              <a:rPr lang="en-US" sz="900" dirty="0" smtClean="0"/>
              <a:t>Both 80cm tubing sections go from control panel to the arms lower cylinders.</a:t>
            </a:r>
            <a:endParaRPr lang="en-US" sz="900" dirty="0"/>
          </a:p>
        </p:txBody>
      </p:sp>
      <p:sp>
        <p:nvSpPr>
          <p:cNvPr id="19" name="TextBox 18"/>
          <p:cNvSpPr txBox="1"/>
          <p:nvPr/>
        </p:nvSpPr>
        <p:spPr>
          <a:xfrm>
            <a:off x="933450" y="3771900"/>
            <a:ext cx="990600" cy="230832"/>
          </a:xfrm>
          <a:prstGeom prst="rect">
            <a:avLst/>
          </a:prstGeom>
          <a:noFill/>
        </p:spPr>
        <p:txBody>
          <a:bodyPr wrap="square" rtlCol="0">
            <a:spAutoFit/>
          </a:bodyPr>
          <a:lstStyle/>
          <a:p>
            <a:r>
              <a:rPr lang="en-US" sz="900" dirty="0" smtClean="0"/>
              <a:t>80cm Tubing</a:t>
            </a:r>
            <a:endParaRPr lang="en-US" sz="900" dirty="0"/>
          </a:p>
        </p:txBody>
      </p:sp>
      <p:sp>
        <p:nvSpPr>
          <p:cNvPr id="20" name="TextBox 19"/>
          <p:cNvSpPr txBox="1"/>
          <p:nvPr/>
        </p:nvSpPr>
        <p:spPr>
          <a:xfrm>
            <a:off x="2952750" y="1404701"/>
            <a:ext cx="990600" cy="230832"/>
          </a:xfrm>
          <a:prstGeom prst="rect">
            <a:avLst/>
          </a:prstGeom>
          <a:noFill/>
        </p:spPr>
        <p:txBody>
          <a:bodyPr wrap="square" rtlCol="0">
            <a:spAutoFit/>
          </a:bodyPr>
          <a:lstStyle/>
          <a:p>
            <a:r>
              <a:rPr lang="en-US" sz="900" dirty="0" smtClean="0"/>
              <a:t>110cm Tubing</a:t>
            </a:r>
            <a:endParaRPr lang="en-US" sz="900" dirty="0"/>
          </a:p>
        </p:txBody>
      </p:sp>
      <p:sp>
        <p:nvSpPr>
          <p:cNvPr id="21" name="TextBox 20"/>
          <p:cNvSpPr txBox="1"/>
          <p:nvPr/>
        </p:nvSpPr>
        <p:spPr>
          <a:xfrm>
            <a:off x="6781800" y="3015708"/>
            <a:ext cx="990600" cy="230832"/>
          </a:xfrm>
          <a:prstGeom prst="rect">
            <a:avLst/>
          </a:prstGeom>
          <a:noFill/>
        </p:spPr>
        <p:txBody>
          <a:bodyPr wrap="square" rtlCol="0">
            <a:spAutoFit/>
          </a:bodyPr>
          <a:lstStyle/>
          <a:p>
            <a:r>
              <a:rPr lang="en-US" sz="900" dirty="0" smtClean="0"/>
              <a:t>140cm Tubing</a:t>
            </a:r>
            <a:endParaRPr lang="en-US" sz="900" dirty="0"/>
          </a:p>
        </p:txBody>
      </p:sp>
      <p:cxnSp>
        <p:nvCxnSpPr>
          <p:cNvPr id="22" name="Straight Arrow Connector 21"/>
          <p:cNvCxnSpPr>
            <a:stCxn id="21" idx="1"/>
          </p:cNvCxnSpPr>
          <p:nvPr/>
        </p:nvCxnSpPr>
        <p:spPr>
          <a:xfrm flipH="1">
            <a:off x="5029200" y="3131124"/>
            <a:ext cx="1752600" cy="33597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352800" y="1635533"/>
            <a:ext cx="590550" cy="30756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895600" y="4533900"/>
            <a:ext cx="838200" cy="35446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2895600" y="4800606"/>
            <a:ext cx="845480" cy="25391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91571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292" y="1155706"/>
            <a:ext cx="4952990" cy="3301994"/>
          </a:xfrm>
          <a:prstGeom prst="rect">
            <a:avLst/>
          </a:prstGeom>
        </p:spPr>
      </p:pic>
      <p:sp>
        <p:nvSpPr>
          <p:cNvPr id="5" name="Slide Number Placeholder 4"/>
          <p:cNvSpPr>
            <a:spLocks noGrp="1"/>
          </p:cNvSpPr>
          <p:nvPr>
            <p:ph type="sldNum" sz="quarter" idx="12"/>
          </p:nvPr>
        </p:nvSpPr>
        <p:spPr/>
        <p:txBody>
          <a:bodyPr/>
          <a:lstStyle/>
          <a:p>
            <a:fld id="{431A5DB1-9EFD-4D87-AB04-CC723D123997}" type="slidenum">
              <a:rPr lang="en-US" smtClean="0"/>
              <a:pPr/>
              <a:t>22</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6375" y="1947476"/>
            <a:ext cx="3743343" cy="3442901"/>
          </a:xfrm>
          <a:prstGeom prst="rect">
            <a:avLst/>
          </a:prstGeom>
        </p:spPr>
      </p:pic>
      <p:sp>
        <p:nvSpPr>
          <p:cNvPr id="17" name="Rectangle 16"/>
          <p:cNvSpPr/>
          <p:nvPr/>
        </p:nvSpPr>
        <p:spPr>
          <a:xfrm>
            <a:off x="219644" y="571500"/>
            <a:ext cx="5190556" cy="4572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CREATING COUNTER BALANCE WITH RUBBER BANDS</a:t>
            </a:r>
            <a:endParaRPr lang="en-US" dirty="0">
              <a:solidFill>
                <a:schemeClr val="tx2"/>
              </a:solidFill>
            </a:endParaRPr>
          </a:p>
        </p:txBody>
      </p:sp>
      <p:sp>
        <p:nvSpPr>
          <p:cNvPr id="27" name="Line Callout 2 26"/>
          <p:cNvSpPr/>
          <p:nvPr/>
        </p:nvSpPr>
        <p:spPr>
          <a:xfrm flipH="1">
            <a:off x="5938846" y="571500"/>
            <a:ext cx="3052772" cy="1569660"/>
          </a:xfrm>
          <a:prstGeom prst="borderCallout2">
            <a:avLst>
              <a:gd name="adj1" fmla="val 104122"/>
              <a:gd name="adj2" fmla="val 6961"/>
              <a:gd name="adj3" fmla="val 215019"/>
              <a:gd name="adj4" fmla="val 5351"/>
              <a:gd name="adj5" fmla="val 201840"/>
              <a:gd name="adj6" fmla="val 20187"/>
            </a:avLst>
          </a:prstGeom>
          <a:ln w="19050" cmpd="sng">
            <a:solidFill>
              <a:schemeClr val="tx1"/>
            </a:solidFill>
            <a:prstDash val="solid"/>
            <a:tailEnd type="none"/>
          </a:ln>
          <a:effectLst>
            <a:glow rad="635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marL="171450" indent="-171450">
              <a:buFont typeface="Wingdings" pitchFamily="2" charset="2"/>
              <a:buChar char="q"/>
            </a:pPr>
            <a:r>
              <a:rPr lang="en-US" sz="1200" dirty="0"/>
              <a:t>Loop rubber bands through the end of both </a:t>
            </a:r>
            <a:r>
              <a:rPr lang="en-US" sz="1200" dirty="0" smtClean="0"/>
              <a:t>lower </a:t>
            </a:r>
            <a:r>
              <a:rPr lang="en-US" sz="1200" dirty="0"/>
              <a:t>arm connector strips</a:t>
            </a:r>
            <a:r>
              <a:rPr lang="en-US" sz="1200" dirty="0" smtClean="0"/>
              <a:t>.</a:t>
            </a:r>
          </a:p>
          <a:p>
            <a:pPr marL="171450" indent="-171450">
              <a:buFont typeface="Wingdings" pitchFamily="2" charset="2"/>
              <a:buChar char="q"/>
            </a:pPr>
            <a:r>
              <a:rPr lang="en-US" sz="1200" dirty="0" smtClean="0"/>
              <a:t>Ream the 8</a:t>
            </a:r>
            <a:r>
              <a:rPr lang="en-US" sz="1200" baseline="30000" dirty="0" smtClean="0"/>
              <a:t>th</a:t>
            </a:r>
            <a:r>
              <a:rPr lang="en-US" sz="1200" dirty="0" smtClean="0"/>
              <a:t> hole down in the first vertical row of the hole plates (both sides).</a:t>
            </a:r>
          </a:p>
          <a:p>
            <a:pPr marL="171450" indent="-171450">
              <a:buFont typeface="Wingdings" pitchFamily="2" charset="2"/>
              <a:buChar char="q"/>
            </a:pPr>
            <a:r>
              <a:rPr lang="en-US" sz="1200" dirty="0" smtClean="0"/>
              <a:t>Cut a 76mm (~3”) dowel and insert into the reamed holes.</a:t>
            </a:r>
          </a:p>
          <a:p>
            <a:pPr marL="171450" indent="-171450">
              <a:buFont typeface="Wingdings" pitchFamily="2" charset="2"/>
              <a:buChar char="q"/>
            </a:pPr>
            <a:r>
              <a:rPr lang="en-US" sz="1200" dirty="0"/>
              <a:t>Hook the other end of the rubber bands over the </a:t>
            </a:r>
            <a:r>
              <a:rPr lang="en-US" sz="1200" dirty="0" smtClean="0"/>
              <a:t>dowel ends </a:t>
            </a:r>
            <a:r>
              <a:rPr lang="en-US" sz="1200" dirty="0"/>
              <a:t>as shown.</a:t>
            </a:r>
          </a:p>
        </p:txBody>
      </p:sp>
      <p:sp>
        <p:nvSpPr>
          <p:cNvPr id="18" name="Line Callout 2 17"/>
          <p:cNvSpPr/>
          <p:nvPr/>
        </p:nvSpPr>
        <p:spPr>
          <a:xfrm flipH="1">
            <a:off x="466725" y="3857535"/>
            <a:ext cx="2362200" cy="1200329"/>
          </a:xfrm>
          <a:prstGeom prst="borderCallout2">
            <a:avLst>
              <a:gd name="adj1" fmla="val -64333"/>
              <a:gd name="adj2" fmla="val -14916"/>
              <a:gd name="adj3" fmla="val -47658"/>
              <a:gd name="adj4" fmla="val 33471"/>
              <a:gd name="adj5" fmla="val -23929"/>
              <a:gd name="adj6" fmla="val 33249"/>
            </a:avLst>
          </a:prstGeom>
          <a:ln w="19050" cmpd="sng">
            <a:solidFill>
              <a:schemeClr val="tx1"/>
            </a:solidFill>
            <a:prstDash val="solid"/>
            <a:tailEnd type="none"/>
          </a:ln>
          <a:effectLst>
            <a:glow rad="635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marL="171450" indent="-171450">
              <a:buFont typeface="Wingdings" pitchFamily="2" charset="2"/>
              <a:buChar char="q"/>
            </a:pPr>
            <a:r>
              <a:rPr lang="en-US" sz="1200" dirty="0" smtClean="0"/>
              <a:t>Loop rubber bands through the end of both upper arm connector strips.</a:t>
            </a:r>
          </a:p>
          <a:p>
            <a:pPr marL="171450" indent="-171450">
              <a:buFont typeface="Wingdings" pitchFamily="2" charset="2"/>
              <a:buChar char="q"/>
            </a:pPr>
            <a:r>
              <a:rPr lang="en-US" sz="1200" dirty="0" smtClean="0"/>
              <a:t>Hook the other end of the rubber bands over the dowel extensions as shown.</a:t>
            </a:r>
          </a:p>
        </p:txBody>
      </p:sp>
      <p:cxnSp>
        <p:nvCxnSpPr>
          <p:cNvPr id="36" name="Straight Connector 35"/>
          <p:cNvCxnSpPr/>
          <p:nvPr/>
        </p:nvCxnSpPr>
        <p:spPr>
          <a:xfrm flipH="1">
            <a:off x="5300654" y="3238500"/>
            <a:ext cx="49054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5410200" y="4667254"/>
            <a:ext cx="49054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28600" y="20193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5542584" y="3238500"/>
            <a:ext cx="108118" cy="1428754"/>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5298982" y="3831223"/>
            <a:ext cx="568418" cy="338554"/>
          </a:xfrm>
          <a:prstGeom prst="rect">
            <a:avLst/>
          </a:prstGeom>
          <a:solidFill>
            <a:schemeClr val="bg1"/>
          </a:solidFill>
        </p:spPr>
        <p:txBody>
          <a:bodyPr wrap="square" rtlCol="0">
            <a:spAutoFit/>
          </a:bodyPr>
          <a:lstStyle/>
          <a:p>
            <a:pPr algn="ctr"/>
            <a:r>
              <a:rPr lang="en-US" sz="800" dirty="0" smtClean="0"/>
              <a:t>8</a:t>
            </a:r>
            <a:r>
              <a:rPr lang="en-US" sz="800" baseline="30000" dirty="0" smtClean="0"/>
              <a:t>th</a:t>
            </a:r>
            <a:r>
              <a:rPr lang="en-US" sz="800" dirty="0" smtClean="0"/>
              <a:t> Hole Down</a:t>
            </a:r>
            <a:endParaRPr lang="en-US" sz="800" dirty="0"/>
          </a:p>
        </p:txBody>
      </p:sp>
      <p:sp>
        <p:nvSpPr>
          <p:cNvPr id="13" name="TextBox 12"/>
          <p:cNvSpPr txBox="1"/>
          <p:nvPr/>
        </p:nvSpPr>
        <p:spPr>
          <a:xfrm>
            <a:off x="247650" y="3850303"/>
            <a:ext cx="228600" cy="215444"/>
          </a:xfrm>
          <a:prstGeom prst="rect">
            <a:avLst/>
          </a:prstGeom>
          <a:solidFill>
            <a:srgbClr val="0070C0"/>
          </a:solidFill>
        </p:spPr>
        <p:txBody>
          <a:bodyPr wrap="square" lIns="0" tIns="0" rIns="0" bIns="0" rtlCol="0" anchor="ctr" anchorCtr="0">
            <a:spAutoFit/>
          </a:bodyPr>
          <a:lstStyle/>
          <a:p>
            <a:pPr algn="ctr"/>
            <a:r>
              <a:rPr lang="en-US" sz="1400" dirty="0" smtClean="0">
                <a:solidFill>
                  <a:schemeClr val="bg1"/>
                </a:solidFill>
              </a:rPr>
              <a:t>38</a:t>
            </a:r>
            <a:endParaRPr lang="en-US" sz="1400" dirty="0">
              <a:solidFill>
                <a:schemeClr val="bg1"/>
              </a:solidFill>
            </a:endParaRPr>
          </a:p>
        </p:txBody>
      </p:sp>
      <p:sp>
        <p:nvSpPr>
          <p:cNvPr id="14" name="TextBox 13"/>
          <p:cNvSpPr txBox="1"/>
          <p:nvPr/>
        </p:nvSpPr>
        <p:spPr>
          <a:xfrm>
            <a:off x="5715000" y="574162"/>
            <a:ext cx="228600" cy="215444"/>
          </a:xfrm>
          <a:prstGeom prst="rect">
            <a:avLst/>
          </a:prstGeom>
          <a:solidFill>
            <a:srgbClr val="0070C0"/>
          </a:solidFill>
        </p:spPr>
        <p:txBody>
          <a:bodyPr wrap="square" lIns="0" tIns="0" rIns="0" bIns="0" rtlCol="0" anchor="ctr" anchorCtr="0">
            <a:spAutoFit/>
          </a:bodyPr>
          <a:lstStyle/>
          <a:p>
            <a:pPr algn="ctr"/>
            <a:r>
              <a:rPr lang="en-US" sz="1400" dirty="0" smtClean="0">
                <a:solidFill>
                  <a:schemeClr val="bg1"/>
                </a:solidFill>
              </a:rPr>
              <a:t>39</a:t>
            </a:r>
            <a:endParaRPr lang="en-US" sz="1400" dirty="0">
              <a:solidFill>
                <a:schemeClr val="bg1"/>
              </a:solidFill>
            </a:endParaRPr>
          </a:p>
        </p:txBody>
      </p:sp>
    </p:spTree>
    <p:extLst>
      <p:ext uri="{BB962C8B-B14F-4D97-AF65-F5344CB8AC3E}">
        <p14:creationId xmlns:p14="http://schemas.microsoft.com/office/powerpoint/2010/main" val="14946273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31A5DB1-9EFD-4D87-AB04-CC723D123997}" type="slidenum">
              <a:rPr lang="en-US" smtClean="0"/>
              <a:pPr/>
              <a:t>23</a:t>
            </a:fld>
            <a:endParaRPr lang="en-US" dirty="0"/>
          </a:p>
        </p:txBody>
      </p:sp>
      <p:sp>
        <p:nvSpPr>
          <p:cNvPr id="16" name="Line Callout 2 15"/>
          <p:cNvSpPr/>
          <p:nvPr/>
        </p:nvSpPr>
        <p:spPr>
          <a:xfrm flipH="1">
            <a:off x="3699841" y="707286"/>
            <a:ext cx="2438400" cy="276999"/>
          </a:xfrm>
          <a:prstGeom prst="borderCallout2">
            <a:avLst>
              <a:gd name="adj1" fmla="val 123608"/>
              <a:gd name="adj2" fmla="val 49755"/>
              <a:gd name="adj3" fmla="val 156376"/>
              <a:gd name="adj4" fmla="val 49510"/>
              <a:gd name="adj5" fmla="val 212728"/>
              <a:gd name="adj6" fmla="val 87789"/>
            </a:avLst>
          </a:prstGeom>
          <a:ln w="19050" cmpd="sng">
            <a:solidFill>
              <a:schemeClr val="tx1"/>
            </a:solidFill>
            <a:prstDash val="solid"/>
            <a:tailEnd type="none"/>
          </a:ln>
          <a:effectLst>
            <a:glow rad="635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lang="en-US" sz="1200" dirty="0"/>
          </a:p>
        </p:txBody>
      </p:sp>
      <p:sp>
        <p:nvSpPr>
          <p:cNvPr id="14" name="TextBox 13"/>
          <p:cNvSpPr txBox="1"/>
          <p:nvPr/>
        </p:nvSpPr>
        <p:spPr>
          <a:xfrm>
            <a:off x="3112799" y="640036"/>
            <a:ext cx="228600" cy="215444"/>
          </a:xfrm>
          <a:prstGeom prst="rect">
            <a:avLst/>
          </a:prstGeom>
          <a:solidFill>
            <a:srgbClr val="0070C0"/>
          </a:solidFill>
        </p:spPr>
        <p:txBody>
          <a:bodyPr wrap="square" lIns="0" tIns="0" rIns="0" bIns="0" rtlCol="0" anchor="ctr" anchorCtr="0">
            <a:spAutoFit/>
          </a:bodyPr>
          <a:lstStyle/>
          <a:p>
            <a:pPr algn="ctr"/>
            <a:r>
              <a:rPr lang="en-US" sz="1400" dirty="0">
                <a:solidFill>
                  <a:schemeClr val="bg1"/>
                </a:solidFill>
              </a:rPr>
              <a:t>3</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571500"/>
            <a:ext cx="6172200" cy="4953000"/>
          </a:xfrm>
          <a:prstGeom prst="rect">
            <a:avLst/>
          </a:prstGeom>
        </p:spPr>
      </p:pic>
      <p:sp>
        <p:nvSpPr>
          <p:cNvPr id="12" name="Rectangle 11"/>
          <p:cNvSpPr/>
          <p:nvPr/>
        </p:nvSpPr>
        <p:spPr>
          <a:xfrm>
            <a:off x="219644" y="571500"/>
            <a:ext cx="3437956" cy="4572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THE FINISHED HYDRAULIC ARM</a:t>
            </a:r>
            <a:endParaRPr lang="en-US" dirty="0">
              <a:solidFill>
                <a:schemeClr val="tx2"/>
              </a:solidFill>
            </a:endParaRPr>
          </a:p>
        </p:txBody>
      </p:sp>
    </p:spTree>
    <p:extLst>
      <p:ext uri="{BB962C8B-B14F-4D97-AF65-F5344CB8AC3E}">
        <p14:creationId xmlns:p14="http://schemas.microsoft.com/office/powerpoint/2010/main" val="2796488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a:blip r:embed="rId3" cstate="print"/>
          <a:srcRect/>
          <a:stretch>
            <a:fillRect/>
          </a:stretch>
        </p:blipFill>
        <p:spPr bwMode="auto">
          <a:xfrm>
            <a:off x="8305983" y="4688500"/>
            <a:ext cx="716709" cy="590231"/>
          </a:xfrm>
          <a:prstGeom prst="rect">
            <a:avLst/>
          </a:prstGeom>
          <a:noFill/>
          <a:ln w="9525">
            <a:noFill/>
            <a:miter lim="800000"/>
            <a:headEnd/>
            <a:tailEnd/>
          </a:ln>
        </p:spPr>
      </p:pic>
      <p:pic>
        <p:nvPicPr>
          <p:cNvPr id="5" name="Picture 4"/>
          <p:cNvPicPr/>
          <p:nvPr/>
        </p:nvPicPr>
        <p:blipFill>
          <a:blip r:embed="rId4" cstate="print"/>
          <a:srcRect/>
          <a:stretch>
            <a:fillRect/>
          </a:stretch>
        </p:blipFill>
        <p:spPr bwMode="auto">
          <a:xfrm rot="21367704">
            <a:off x="2953673" y="1647550"/>
            <a:ext cx="2989926" cy="97782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431A5DB1-9EFD-4D87-AB04-CC723D123997}" type="slidenum">
              <a:rPr lang="en-US" smtClean="0"/>
              <a:pPr/>
              <a:t>3</a:t>
            </a:fld>
            <a:endParaRPr lang="en-US"/>
          </a:p>
        </p:txBody>
      </p:sp>
      <p:pic>
        <p:nvPicPr>
          <p:cNvPr id="4" name="Picture 3"/>
          <p:cNvPicPr/>
          <p:nvPr/>
        </p:nvPicPr>
        <p:blipFill>
          <a:blip r:embed="rId5" cstate="print"/>
          <a:srcRect/>
          <a:stretch>
            <a:fillRect/>
          </a:stretch>
        </p:blipFill>
        <p:spPr bwMode="auto">
          <a:xfrm rot="21446399">
            <a:off x="3034494" y="641909"/>
            <a:ext cx="2993231" cy="979011"/>
          </a:xfrm>
          <a:prstGeom prst="rect">
            <a:avLst/>
          </a:prstGeom>
          <a:noFill/>
          <a:ln w="9525">
            <a:noFill/>
            <a:miter lim="800000"/>
            <a:headEnd/>
            <a:tailEnd/>
          </a:ln>
        </p:spPr>
      </p:pic>
      <p:pic>
        <p:nvPicPr>
          <p:cNvPr id="7" name="Picture 6"/>
          <p:cNvPicPr/>
          <p:nvPr/>
        </p:nvPicPr>
        <p:blipFill>
          <a:blip r:embed="rId6" cstate="print"/>
          <a:srcRect/>
          <a:stretch>
            <a:fillRect/>
          </a:stretch>
        </p:blipFill>
        <p:spPr bwMode="auto">
          <a:xfrm>
            <a:off x="6881594" y="634897"/>
            <a:ext cx="2230546" cy="1445578"/>
          </a:xfrm>
          <a:prstGeom prst="rect">
            <a:avLst/>
          </a:prstGeom>
          <a:noFill/>
          <a:ln w="9525">
            <a:noFill/>
            <a:miter lim="800000"/>
            <a:headEnd/>
            <a:tailEnd/>
          </a:ln>
        </p:spPr>
      </p:pic>
      <p:pic>
        <p:nvPicPr>
          <p:cNvPr id="8" name="Picture 7"/>
          <p:cNvPicPr/>
          <p:nvPr/>
        </p:nvPicPr>
        <p:blipFill>
          <a:blip r:embed="rId7" cstate="print"/>
          <a:srcRect/>
          <a:stretch>
            <a:fillRect/>
          </a:stretch>
        </p:blipFill>
        <p:spPr bwMode="auto">
          <a:xfrm rot="21431892">
            <a:off x="6187592" y="1942171"/>
            <a:ext cx="465129" cy="435013"/>
          </a:xfrm>
          <a:prstGeom prst="rect">
            <a:avLst/>
          </a:prstGeom>
          <a:noFill/>
          <a:ln w="9525">
            <a:noFill/>
            <a:miter lim="800000"/>
            <a:headEnd/>
            <a:tailEnd/>
          </a:ln>
        </p:spPr>
      </p:pic>
      <p:pic>
        <p:nvPicPr>
          <p:cNvPr id="9" name="Picture 8"/>
          <p:cNvPicPr/>
          <p:nvPr/>
        </p:nvPicPr>
        <p:blipFill>
          <a:blip r:embed="rId8" cstate="print"/>
          <a:srcRect/>
          <a:stretch>
            <a:fillRect/>
          </a:stretch>
        </p:blipFill>
        <p:spPr bwMode="auto">
          <a:xfrm flipH="1">
            <a:off x="7160992" y="2388293"/>
            <a:ext cx="1739108" cy="1435896"/>
          </a:xfrm>
          <a:prstGeom prst="rect">
            <a:avLst/>
          </a:prstGeom>
          <a:noFill/>
          <a:ln w="9525">
            <a:noFill/>
            <a:miter lim="800000"/>
            <a:headEnd/>
            <a:tailEnd/>
          </a:ln>
        </p:spPr>
      </p:pic>
      <p:pic>
        <p:nvPicPr>
          <p:cNvPr id="10" name="Picture 9"/>
          <p:cNvPicPr/>
          <p:nvPr/>
        </p:nvPicPr>
        <p:blipFill>
          <a:blip r:embed="rId9" cstate="print"/>
          <a:srcRect/>
          <a:stretch>
            <a:fillRect/>
          </a:stretch>
        </p:blipFill>
        <p:spPr bwMode="auto">
          <a:xfrm>
            <a:off x="7537519" y="2231540"/>
            <a:ext cx="479587" cy="442913"/>
          </a:xfrm>
          <a:prstGeom prst="rect">
            <a:avLst/>
          </a:prstGeom>
          <a:noFill/>
          <a:ln w="9525">
            <a:noFill/>
            <a:miter lim="800000"/>
            <a:headEnd/>
            <a:tailEnd/>
          </a:ln>
        </p:spPr>
      </p:pic>
      <p:pic>
        <p:nvPicPr>
          <p:cNvPr id="12" name="Picture 11"/>
          <p:cNvPicPr/>
          <p:nvPr/>
        </p:nvPicPr>
        <p:blipFill>
          <a:blip r:embed="rId10" cstate="print"/>
          <a:srcRect/>
          <a:stretch>
            <a:fillRect/>
          </a:stretch>
        </p:blipFill>
        <p:spPr bwMode="auto">
          <a:xfrm flipH="1">
            <a:off x="7734676" y="3901418"/>
            <a:ext cx="1083136" cy="838200"/>
          </a:xfrm>
          <a:prstGeom prst="rect">
            <a:avLst/>
          </a:prstGeom>
          <a:noFill/>
          <a:ln w="9525">
            <a:noFill/>
            <a:miter lim="800000"/>
            <a:headEnd/>
            <a:tailEnd/>
          </a:ln>
        </p:spPr>
      </p:pic>
      <p:pic>
        <p:nvPicPr>
          <p:cNvPr id="13" name="Picture 12"/>
          <p:cNvPicPr/>
          <p:nvPr/>
        </p:nvPicPr>
        <p:blipFill>
          <a:blip r:embed="rId11" cstate="print"/>
          <a:srcRect/>
          <a:stretch>
            <a:fillRect/>
          </a:stretch>
        </p:blipFill>
        <p:spPr bwMode="auto">
          <a:xfrm>
            <a:off x="8523339" y="3941108"/>
            <a:ext cx="376761" cy="356932"/>
          </a:xfrm>
          <a:prstGeom prst="rect">
            <a:avLst/>
          </a:prstGeom>
          <a:noFill/>
          <a:ln w="9525">
            <a:noFill/>
            <a:miter lim="800000"/>
            <a:headEnd/>
            <a:tailEnd/>
          </a:ln>
        </p:spPr>
      </p:pic>
      <p:pic>
        <p:nvPicPr>
          <p:cNvPr id="15" name="Picture 14"/>
          <p:cNvPicPr/>
          <p:nvPr/>
        </p:nvPicPr>
        <p:blipFill>
          <a:blip r:embed="rId12" cstate="print"/>
          <a:srcRect/>
          <a:stretch>
            <a:fillRect/>
          </a:stretch>
        </p:blipFill>
        <p:spPr bwMode="auto">
          <a:xfrm>
            <a:off x="3240472" y="2796311"/>
            <a:ext cx="1290638" cy="946917"/>
          </a:xfrm>
          <a:prstGeom prst="rect">
            <a:avLst/>
          </a:prstGeom>
          <a:noFill/>
          <a:ln w="9525">
            <a:noFill/>
            <a:miter lim="800000"/>
            <a:headEnd/>
            <a:tailEnd/>
          </a:ln>
        </p:spPr>
      </p:pic>
      <p:pic>
        <p:nvPicPr>
          <p:cNvPr id="16" name="Picture 15"/>
          <p:cNvPicPr/>
          <p:nvPr/>
        </p:nvPicPr>
        <p:blipFill>
          <a:blip r:embed="rId13" cstate="print"/>
          <a:srcRect/>
          <a:stretch>
            <a:fillRect/>
          </a:stretch>
        </p:blipFill>
        <p:spPr bwMode="auto">
          <a:xfrm>
            <a:off x="5008821" y="3429931"/>
            <a:ext cx="433387" cy="471487"/>
          </a:xfrm>
          <a:prstGeom prst="rect">
            <a:avLst/>
          </a:prstGeom>
          <a:noFill/>
          <a:ln w="9525">
            <a:noFill/>
            <a:miter lim="800000"/>
            <a:headEnd/>
            <a:tailEnd/>
          </a:ln>
        </p:spPr>
      </p:pic>
      <p:pic>
        <p:nvPicPr>
          <p:cNvPr id="17" name="Picture 16"/>
          <p:cNvPicPr/>
          <p:nvPr/>
        </p:nvPicPr>
        <p:blipFill>
          <a:blip r:embed="rId14" cstate="print"/>
          <a:srcRect/>
          <a:stretch>
            <a:fillRect/>
          </a:stretch>
        </p:blipFill>
        <p:spPr bwMode="auto">
          <a:xfrm>
            <a:off x="5528288" y="3044695"/>
            <a:ext cx="1894752" cy="1241960"/>
          </a:xfrm>
          <a:prstGeom prst="rect">
            <a:avLst/>
          </a:prstGeom>
          <a:noFill/>
          <a:ln w="9525">
            <a:noFill/>
            <a:miter lim="800000"/>
            <a:headEnd/>
            <a:tailEnd/>
          </a:ln>
        </p:spPr>
      </p:pic>
      <p:pic>
        <p:nvPicPr>
          <p:cNvPr id="18" name="Picture 17"/>
          <p:cNvPicPr/>
          <p:nvPr/>
        </p:nvPicPr>
        <p:blipFill rotWithShape="1">
          <a:blip r:embed="rId15" cstate="print"/>
          <a:srcRect r="23444"/>
          <a:stretch/>
        </p:blipFill>
        <p:spPr bwMode="auto">
          <a:xfrm>
            <a:off x="3186894" y="3926190"/>
            <a:ext cx="1190373" cy="426161"/>
          </a:xfrm>
          <a:prstGeom prst="rect">
            <a:avLst/>
          </a:prstGeom>
          <a:noFill/>
          <a:ln w="9525">
            <a:noFill/>
            <a:miter lim="800000"/>
            <a:headEnd/>
            <a:tailEnd/>
          </a:ln>
        </p:spPr>
      </p:pic>
      <p:pic>
        <p:nvPicPr>
          <p:cNvPr id="20" name="Picture 19"/>
          <p:cNvPicPr/>
          <p:nvPr/>
        </p:nvPicPr>
        <p:blipFill>
          <a:blip r:embed="rId16" cstate="print"/>
          <a:srcRect/>
          <a:stretch>
            <a:fillRect/>
          </a:stretch>
        </p:blipFill>
        <p:spPr bwMode="auto">
          <a:xfrm>
            <a:off x="3495147" y="4361513"/>
            <a:ext cx="838200" cy="397608"/>
          </a:xfrm>
          <a:prstGeom prst="rect">
            <a:avLst/>
          </a:prstGeom>
          <a:noFill/>
          <a:ln w="9525">
            <a:noFill/>
            <a:miter lim="800000"/>
            <a:headEnd/>
            <a:tailEnd/>
          </a:ln>
        </p:spPr>
      </p:pic>
      <p:pic>
        <p:nvPicPr>
          <p:cNvPr id="22" name="Picture 21"/>
          <p:cNvPicPr/>
          <p:nvPr/>
        </p:nvPicPr>
        <p:blipFill>
          <a:blip r:embed="rId17" cstate="print"/>
          <a:srcRect/>
          <a:stretch>
            <a:fillRect/>
          </a:stretch>
        </p:blipFill>
        <p:spPr bwMode="auto">
          <a:xfrm>
            <a:off x="3484224" y="4947758"/>
            <a:ext cx="297856" cy="385954"/>
          </a:xfrm>
          <a:prstGeom prst="rect">
            <a:avLst/>
          </a:prstGeom>
          <a:noFill/>
          <a:ln w="9525">
            <a:noFill/>
            <a:miter lim="800000"/>
            <a:headEnd/>
            <a:tailEnd/>
          </a:ln>
        </p:spPr>
      </p:pic>
      <p:pic>
        <p:nvPicPr>
          <p:cNvPr id="23" name="Picture 22"/>
          <p:cNvPicPr/>
          <p:nvPr/>
        </p:nvPicPr>
        <p:blipFill>
          <a:blip r:embed="rId18" cstate="print"/>
          <a:srcRect/>
          <a:stretch>
            <a:fillRect/>
          </a:stretch>
        </p:blipFill>
        <p:spPr bwMode="auto">
          <a:xfrm>
            <a:off x="4491460" y="4927262"/>
            <a:ext cx="353051" cy="426945"/>
          </a:xfrm>
          <a:prstGeom prst="rect">
            <a:avLst/>
          </a:prstGeom>
          <a:noFill/>
          <a:ln w="9525">
            <a:noFill/>
            <a:miter lim="800000"/>
            <a:headEnd/>
            <a:tailEnd/>
          </a:ln>
        </p:spPr>
      </p:pic>
      <p:pic>
        <p:nvPicPr>
          <p:cNvPr id="24" name="Picture 23"/>
          <p:cNvPicPr/>
          <p:nvPr/>
        </p:nvPicPr>
        <p:blipFill>
          <a:blip r:embed="rId19" cstate="print"/>
          <a:srcRect/>
          <a:stretch>
            <a:fillRect/>
          </a:stretch>
        </p:blipFill>
        <p:spPr bwMode="auto">
          <a:xfrm>
            <a:off x="5682698" y="4869415"/>
            <a:ext cx="1081088" cy="447675"/>
          </a:xfrm>
          <a:prstGeom prst="rect">
            <a:avLst/>
          </a:prstGeom>
          <a:noFill/>
          <a:ln w="9525">
            <a:noFill/>
            <a:miter lim="800000"/>
            <a:headEnd/>
            <a:tailEnd/>
          </a:ln>
        </p:spPr>
      </p:pic>
      <p:pic>
        <p:nvPicPr>
          <p:cNvPr id="25" name="Picture 24"/>
          <p:cNvPicPr/>
          <p:nvPr/>
        </p:nvPicPr>
        <p:blipFill>
          <a:blip r:embed="rId20" cstate="print"/>
          <a:srcRect/>
          <a:stretch>
            <a:fillRect/>
          </a:stretch>
        </p:blipFill>
        <p:spPr bwMode="auto">
          <a:xfrm>
            <a:off x="7247740" y="4918499"/>
            <a:ext cx="409575" cy="409575"/>
          </a:xfrm>
          <a:prstGeom prst="rect">
            <a:avLst/>
          </a:prstGeom>
          <a:noFill/>
          <a:ln w="9525">
            <a:noFill/>
            <a:miter lim="800000"/>
            <a:headEnd/>
            <a:tailEnd/>
          </a:ln>
        </p:spPr>
      </p:pic>
      <p:pic>
        <p:nvPicPr>
          <p:cNvPr id="11" name="Picture 10"/>
          <p:cNvPicPr/>
          <p:nvPr/>
        </p:nvPicPr>
        <p:blipFill>
          <a:blip r:embed="rId21" cstate="print"/>
          <a:srcRect/>
          <a:stretch>
            <a:fillRect/>
          </a:stretch>
        </p:blipFill>
        <p:spPr bwMode="auto">
          <a:xfrm rot="405266">
            <a:off x="8062179" y="2190334"/>
            <a:ext cx="964643" cy="823402"/>
          </a:xfrm>
          <a:prstGeom prst="rect">
            <a:avLst/>
          </a:prstGeom>
          <a:noFill/>
          <a:ln w="9525">
            <a:noFill/>
            <a:miter lim="800000"/>
            <a:headEnd/>
            <a:tailEnd/>
          </a:ln>
        </p:spPr>
      </p:pic>
      <p:sp>
        <p:nvSpPr>
          <p:cNvPr id="2" name="TextBox 1"/>
          <p:cNvSpPr txBox="1"/>
          <p:nvPr/>
        </p:nvSpPr>
        <p:spPr>
          <a:xfrm>
            <a:off x="3939634" y="570156"/>
            <a:ext cx="304800" cy="369332"/>
          </a:xfrm>
          <a:prstGeom prst="rect">
            <a:avLst/>
          </a:prstGeom>
          <a:noFill/>
        </p:spPr>
        <p:txBody>
          <a:bodyPr wrap="square" rtlCol="0">
            <a:spAutoFit/>
          </a:bodyPr>
          <a:lstStyle/>
          <a:p>
            <a:r>
              <a:rPr lang="en-US" dirty="0" smtClean="0"/>
              <a:t>A</a:t>
            </a:r>
            <a:endParaRPr lang="en-US" dirty="0"/>
          </a:p>
        </p:txBody>
      </p:sp>
      <p:sp>
        <p:nvSpPr>
          <p:cNvPr id="26" name="TextBox 25"/>
          <p:cNvSpPr txBox="1"/>
          <p:nvPr/>
        </p:nvSpPr>
        <p:spPr>
          <a:xfrm>
            <a:off x="6790540" y="694895"/>
            <a:ext cx="304800" cy="369332"/>
          </a:xfrm>
          <a:prstGeom prst="rect">
            <a:avLst/>
          </a:prstGeom>
          <a:noFill/>
        </p:spPr>
        <p:txBody>
          <a:bodyPr wrap="square" rtlCol="0">
            <a:spAutoFit/>
          </a:bodyPr>
          <a:lstStyle/>
          <a:p>
            <a:r>
              <a:rPr lang="en-US" dirty="0" smtClean="0"/>
              <a:t>B</a:t>
            </a:r>
            <a:endParaRPr lang="en-US" dirty="0"/>
          </a:p>
        </p:txBody>
      </p:sp>
      <p:sp>
        <p:nvSpPr>
          <p:cNvPr id="27" name="TextBox 26"/>
          <p:cNvSpPr txBox="1"/>
          <p:nvPr/>
        </p:nvSpPr>
        <p:spPr>
          <a:xfrm>
            <a:off x="3495940" y="1436254"/>
            <a:ext cx="304800" cy="369332"/>
          </a:xfrm>
          <a:prstGeom prst="rect">
            <a:avLst/>
          </a:prstGeom>
          <a:noFill/>
        </p:spPr>
        <p:txBody>
          <a:bodyPr wrap="square" rtlCol="0">
            <a:spAutoFit/>
          </a:bodyPr>
          <a:lstStyle/>
          <a:p>
            <a:r>
              <a:rPr lang="en-US" dirty="0" smtClean="0"/>
              <a:t>C</a:t>
            </a:r>
            <a:endParaRPr lang="en-US" dirty="0"/>
          </a:p>
        </p:txBody>
      </p:sp>
      <p:sp>
        <p:nvSpPr>
          <p:cNvPr id="28" name="TextBox 27"/>
          <p:cNvSpPr txBox="1"/>
          <p:nvPr/>
        </p:nvSpPr>
        <p:spPr>
          <a:xfrm>
            <a:off x="5998201" y="1767131"/>
            <a:ext cx="304800" cy="369332"/>
          </a:xfrm>
          <a:prstGeom prst="rect">
            <a:avLst/>
          </a:prstGeom>
          <a:noFill/>
        </p:spPr>
        <p:txBody>
          <a:bodyPr wrap="square" rtlCol="0">
            <a:spAutoFit/>
          </a:bodyPr>
          <a:lstStyle/>
          <a:p>
            <a:r>
              <a:rPr lang="en-US" dirty="0"/>
              <a:t>D</a:t>
            </a:r>
          </a:p>
        </p:txBody>
      </p:sp>
      <p:sp>
        <p:nvSpPr>
          <p:cNvPr id="29" name="TextBox 28"/>
          <p:cNvSpPr txBox="1"/>
          <p:nvPr/>
        </p:nvSpPr>
        <p:spPr>
          <a:xfrm>
            <a:off x="7232719" y="2905694"/>
            <a:ext cx="304800" cy="369332"/>
          </a:xfrm>
          <a:prstGeom prst="rect">
            <a:avLst/>
          </a:prstGeom>
          <a:noFill/>
        </p:spPr>
        <p:txBody>
          <a:bodyPr wrap="square" rtlCol="0">
            <a:spAutoFit/>
          </a:bodyPr>
          <a:lstStyle/>
          <a:p>
            <a:r>
              <a:rPr lang="en-US" dirty="0" smtClean="0"/>
              <a:t>E</a:t>
            </a:r>
            <a:endParaRPr lang="en-US" dirty="0"/>
          </a:p>
        </p:txBody>
      </p:sp>
      <p:sp>
        <p:nvSpPr>
          <p:cNvPr id="30" name="TextBox 29"/>
          <p:cNvSpPr txBox="1"/>
          <p:nvPr/>
        </p:nvSpPr>
        <p:spPr>
          <a:xfrm>
            <a:off x="7410707" y="2160354"/>
            <a:ext cx="304800" cy="369332"/>
          </a:xfrm>
          <a:prstGeom prst="rect">
            <a:avLst/>
          </a:prstGeom>
          <a:noFill/>
        </p:spPr>
        <p:txBody>
          <a:bodyPr wrap="square" rtlCol="0">
            <a:spAutoFit/>
          </a:bodyPr>
          <a:lstStyle/>
          <a:p>
            <a:r>
              <a:rPr lang="en-US" dirty="0" smtClean="0"/>
              <a:t>F</a:t>
            </a:r>
            <a:endParaRPr lang="en-US" dirty="0"/>
          </a:p>
        </p:txBody>
      </p:sp>
      <p:sp>
        <p:nvSpPr>
          <p:cNvPr id="31" name="TextBox 30"/>
          <p:cNvSpPr txBox="1"/>
          <p:nvPr/>
        </p:nvSpPr>
        <p:spPr>
          <a:xfrm>
            <a:off x="8544500" y="2080475"/>
            <a:ext cx="304800" cy="369332"/>
          </a:xfrm>
          <a:prstGeom prst="rect">
            <a:avLst/>
          </a:prstGeom>
          <a:noFill/>
        </p:spPr>
        <p:txBody>
          <a:bodyPr wrap="square" rtlCol="0">
            <a:spAutoFit/>
          </a:bodyPr>
          <a:lstStyle/>
          <a:p>
            <a:r>
              <a:rPr lang="en-US" dirty="0" smtClean="0"/>
              <a:t>G</a:t>
            </a:r>
            <a:endParaRPr lang="en-US" dirty="0"/>
          </a:p>
        </p:txBody>
      </p:sp>
      <p:sp>
        <p:nvSpPr>
          <p:cNvPr id="32" name="TextBox 31"/>
          <p:cNvSpPr txBox="1"/>
          <p:nvPr/>
        </p:nvSpPr>
        <p:spPr>
          <a:xfrm>
            <a:off x="7883875" y="4298040"/>
            <a:ext cx="304800" cy="369332"/>
          </a:xfrm>
          <a:prstGeom prst="rect">
            <a:avLst/>
          </a:prstGeom>
          <a:noFill/>
        </p:spPr>
        <p:txBody>
          <a:bodyPr wrap="square" rtlCol="0">
            <a:spAutoFit/>
          </a:bodyPr>
          <a:lstStyle/>
          <a:p>
            <a:r>
              <a:rPr lang="en-US" dirty="0" smtClean="0"/>
              <a:t>H</a:t>
            </a:r>
            <a:endParaRPr lang="en-US" dirty="0"/>
          </a:p>
        </p:txBody>
      </p:sp>
      <p:sp>
        <p:nvSpPr>
          <p:cNvPr id="33" name="TextBox 32"/>
          <p:cNvSpPr txBox="1"/>
          <p:nvPr/>
        </p:nvSpPr>
        <p:spPr>
          <a:xfrm>
            <a:off x="8406919" y="3756442"/>
            <a:ext cx="304800" cy="369332"/>
          </a:xfrm>
          <a:prstGeom prst="rect">
            <a:avLst/>
          </a:prstGeom>
          <a:noFill/>
        </p:spPr>
        <p:txBody>
          <a:bodyPr wrap="square" rtlCol="0">
            <a:spAutoFit/>
          </a:bodyPr>
          <a:lstStyle/>
          <a:p>
            <a:r>
              <a:rPr lang="en-US" dirty="0" smtClean="0"/>
              <a:t>I</a:t>
            </a:r>
            <a:endParaRPr lang="en-US" dirty="0"/>
          </a:p>
        </p:txBody>
      </p:sp>
      <p:sp>
        <p:nvSpPr>
          <p:cNvPr id="34" name="TextBox 33"/>
          <p:cNvSpPr txBox="1"/>
          <p:nvPr/>
        </p:nvSpPr>
        <p:spPr>
          <a:xfrm>
            <a:off x="8676186" y="4527677"/>
            <a:ext cx="304800" cy="369332"/>
          </a:xfrm>
          <a:prstGeom prst="rect">
            <a:avLst/>
          </a:prstGeom>
          <a:noFill/>
        </p:spPr>
        <p:txBody>
          <a:bodyPr wrap="square" rtlCol="0">
            <a:spAutoFit/>
          </a:bodyPr>
          <a:lstStyle/>
          <a:p>
            <a:r>
              <a:rPr lang="en-US" dirty="0" smtClean="0"/>
              <a:t>J</a:t>
            </a:r>
            <a:endParaRPr lang="en-US" dirty="0"/>
          </a:p>
        </p:txBody>
      </p:sp>
      <p:sp>
        <p:nvSpPr>
          <p:cNvPr id="35" name="TextBox 34"/>
          <p:cNvSpPr txBox="1"/>
          <p:nvPr/>
        </p:nvSpPr>
        <p:spPr>
          <a:xfrm>
            <a:off x="3191140" y="2753838"/>
            <a:ext cx="304800" cy="369332"/>
          </a:xfrm>
          <a:prstGeom prst="rect">
            <a:avLst/>
          </a:prstGeom>
          <a:noFill/>
        </p:spPr>
        <p:txBody>
          <a:bodyPr wrap="square" rtlCol="0">
            <a:spAutoFit/>
          </a:bodyPr>
          <a:lstStyle/>
          <a:p>
            <a:r>
              <a:rPr lang="en-US" dirty="0" smtClean="0"/>
              <a:t>K</a:t>
            </a:r>
            <a:endParaRPr lang="en-US" dirty="0"/>
          </a:p>
        </p:txBody>
      </p:sp>
      <p:sp>
        <p:nvSpPr>
          <p:cNvPr id="36" name="TextBox 35"/>
          <p:cNvSpPr txBox="1"/>
          <p:nvPr/>
        </p:nvSpPr>
        <p:spPr>
          <a:xfrm>
            <a:off x="5048989" y="3176001"/>
            <a:ext cx="304800" cy="369332"/>
          </a:xfrm>
          <a:prstGeom prst="rect">
            <a:avLst/>
          </a:prstGeom>
          <a:noFill/>
        </p:spPr>
        <p:txBody>
          <a:bodyPr wrap="square" rtlCol="0">
            <a:spAutoFit/>
          </a:bodyPr>
          <a:lstStyle/>
          <a:p>
            <a:r>
              <a:rPr lang="en-US" dirty="0" smtClean="0"/>
              <a:t>L</a:t>
            </a:r>
            <a:endParaRPr lang="en-US" dirty="0"/>
          </a:p>
        </p:txBody>
      </p:sp>
      <p:sp>
        <p:nvSpPr>
          <p:cNvPr id="37" name="TextBox 36"/>
          <p:cNvSpPr txBox="1"/>
          <p:nvPr/>
        </p:nvSpPr>
        <p:spPr>
          <a:xfrm>
            <a:off x="5918442" y="4000713"/>
            <a:ext cx="304800" cy="369332"/>
          </a:xfrm>
          <a:prstGeom prst="rect">
            <a:avLst/>
          </a:prstGeom>
          <a:noFill/>
        </p:spPr>
        <p:txBody>
          <a:bodyPr wrap="square" rtlCol="0">
            <a:spAutoFit/>
          </a:bodyPr>
          <a:lstStyle/>
          <a:p>
            <a:r>
              <a:rPr lang="en-US" dirty="0" smtClean="0"/>
              <a:t>M</a:t>
            </a:r>
            <a:endParaRPr lang="en-US" dirty="0"/>
          </a:p>
        </p:txBody>
      </p:sp>
      <p:sp>
        <p:nvSpPr>
          <p:cNvPr id="38" name="TextBox 37"/>
          <p:cNvSpPr txBox="1"/>
          <p:nvPr/>
        </p:nvSpPr>
        <p:spPr>
          <a:xfrm>
            <a:off x="2930199" y="3926190"/>
            <a:ext cx="304800" cy="369332"/>
          </a:xfrm>
          <a:prstGeom prst="rect">
            <a:avLst/>
          </a:prstGeom>
          <a:noFill/>
        </p:spPr>
        <p:txBody>
          <a:bodyPr wrap="square" rtlCol="0">
            <a:spAutoFit/>
          </a:bodyPr>
          <a:lstStyle/>
          <a:p>
            <a:r>
              <a:rPr lang="en-US" dirty="0"/>
              <a:t>N</a:t>
            </a:r>
          </a:p>
        </p:txBody>
      </p:sp>
      <p:sp>
        <p:nvSpPr>
          <p:cNvPr id="39" name="TextBox 38"/>
          <p:cNvSpPr txBox="1"/>
          <p:nvPr/>
        </p:nvSpPr>
        <p:spPr>
          <a:xfrm>
            <a:off x="3240472" y="4378820"/>
            <a:ext cx="304800" cy="369332"/>
          </a:xfrm>
          <a:prstGeom prst="rect">
            <a:avLst/>
          </a:prstGeom>
          <a:noFill/>
        </p:spPr>
        <p:txBody>
          <a:bodyPr wrap="square" rtlCol="0">
            <a:spAutoFit/>
          </a:bodyPr>
          <a:lstStyle/>
          <a:p>
            <a:r>
              <a:rPr lang="en-US" dirty="0" smtClean="0"/>
              <a:t>O</a:t>
            </a:r>
            <a:endParaRPr lang="en-US" dirty="0"/>
          </a:p>
        </p:txBody>
      </p:sp>
      <p:sp>
        <p:nvSpPr>
          <p:cNvPr id="40" name="TextBox 39"/>
          <p:cNvSpPr txBox="1"/>
          <p:nvPr/>
        </p:nvSpPr>
        <p:spPr>
          <a:xfrm>
            <a:off x="3240472" y="4947758"/>
            <a:ext cx="304800" cy="369332"/>
          </a:xfrm>
          <a:prstGeom prst="rect">
            <a:avLst/>
          </a:prstGeom>
          <a:noFill/>
        </p:spPr>
        <p:txBody>
          <a:bodyPr wrap="square" rtlCol="0">
            <a:spAutoFit/>
          </a:bodyPr>
          <a:lstStyle/>
          <a:p>
            <a:r>
              <a:rPr lang="en-US" dirty="0" smtClean="0"/>
              <a:t>P</a:t>
            </a:r>
            <a:endParaRPr lang="en-US" dirty="0"/>
          </a:p>
        </p:txBody>
      </p:sp>
      <p:sp>
        <p:nvSpPr>
          <p:cNvPr id="41" name="TextBox 40"/>
          <p:cNvSpPr txBox="1"/>
          <p:nvPr/>
        </p:nvSpPr>
        <p:spPr>
          <a:xfrm>
            <a:off x="4224867" y="4947758"/>
            <a:ext cx="304800" cy="369332"/>
          </a:xfrm>
          <a:prstGeom prst="rect">
            <a:avLst/>
          </a:prstGeom>
          <a:noFill/>
        </p:spPr>
        <p:txBody>
          <a:bodyPr wrap="square" rtlCol="0">
            <a:spAutoFit/>
          </a:bodyPr>
          <a:lstStyle/>
          <a:p>
            <a:r>
              <a:rPr lang="en-US" dirty="0" smtClean="0"/>
              <a:t>Q</a:t>
            </a:r>
            <a:endParaRPr lang="en-US" dirty="0"/>
          </a:p>
        </p:txBody>
      </p:sp>
      <p:sp>
        <p:nvSpPr>
          <p:cNvPr id="42" name="TextBox 41"/>
          <p:cNvSpPr txBox="1"/>
          <p:nvPr/>
        </p:nvSpPr>
        <p:spPr>
          <a:xfrm>
            <a:off x="6048096" y="4563486"/>
            <a:ext cx="304800" cy="369332"/>
          </a:xfrm>
          <a:prstGeom prst="rect">
            <a:avLst/>
          </a:prstGeom>
          <a:noFill/>
        </p:spPr>
        <p:txBody>
          <a:bodyPr wrap="square" rtlCol="0">
            <a:spAutoFit/>
          </a:bodyPr>
          <a:lstStyle/>
          <a:p>
            <a:r>
              <a:rPr lang="en-US" dirty="0" smtClean="0"/>
              <a:t>R</a:t>
            </a:r>
            <a:endParaRPr lang="en-US" dirty="0"/>
          </a:p>
        </p:txBody>
      </p:sp>
      <p:sp>
        <p:nvSpPr>
          <p:cNvPr id="43" name="TextBox 42"/>
          <p:cNvSpPr txBox="1"/>
          <p:nvPr/>
        </p:nvSpPr>
        <p:spPr>
          <a:xfrm>
            <a:off x="7300127" y="4638906"/>
            <a:ext cx="304800" cy="369332"/>
          </a:xfrm>
          <a:prstGeom prst="rect">
            <a:avLst/>
          </a:prstGeom>
          <a:noFill/>
        </p:spPr>
        <p:txBody>
          <a:bodyPr wrap="square" rtlCol="0">
            <a:spAutoFit/>
          </a:bodyPr>
          <a:lstStyle/>
          <a:p>
            <a:r>
              <a:rPr lang="en-US" dirty="0" smtClean="0"/>
              <a:t>S</a:t>
            </a:r>
            <a:endParaRPr lang="en-US" dirty="0"/>
          </a:p>
        </p:txBody>
      </p:sp>
      <p:pic>
        <p:nvPicPr>
          <p:cNvPr id="19" name="Picture 18"/>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9655" y="1087648"/>
            <a:ext cx="2762798" cy="3440030"/>
          </a:xfrm>
          <a:prstGeom prst="rect">
            <a:avLst/>
          </a:prstGeom>
        </p:spPr>
      </p:pic>
      <p:sp>
        <p:nvSpPr>
          <p:cNvPr id="6" name="Rectangle 5"/>
          <p:cNvSpPr/>
          <p:nvPr/>
        </p:nvSpPr>
        <p:spPr>
          <a:xfrm>
            <a:off x="382900" y="3711940"/>
            <a:ext cx="762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8213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31A5DB1-9EFD-4D87-AB04-CC723D123997}" type="slidenum">
              <a:rPr lang="en-US" smtClean="0"/>
              <a:pPr/>
              <a:t>4</a:t>
            </a:fld>
            <a:endParaRPr lang="en-US" dirty="0"/>
          </a:p>
        </p:txBody>
      </p:sp>
      <p:sp>
        <p:nvSpPr>
          <p:cNvPr id="10" name="TextBox 9"/>
          <p:cNvSpPr txBox="1"/>
          <p:nvPr/>
        </p:nvSpPr>
        <p:spPr>
          <a:xfrm>
            <a:off x="495299" y="1433732"/>
            <a:ext cx="228600" cy="215444"/>
          </a:xfrm>
          <a:prstGeom prst="rect">
            <a:avLst/>
          </a:prstGeom>
          <a:solidFill>
            <a:srgbClr val="0070C0"/>
          </a:solidFill>
        </p:spPr>
        <p:txBody>
          <a:bodyPr wrap="square" lIns="0" tIns="0" rIns="0" bIns="0" rtlCol="0" anchor="ctr" anchorCtr="0">
            <a:spAutoFit/>
          </a:bodyPr>
          <a:lstStyle/>
          <a:p>
            <a:pPr algn="ctr"/>
            <a:r>
              <a:rPr lang="en-US" sz="1400" dirty="0" smtClean="0">
                <a:solidFill>
                  <a:schemeClr val="bg1"/>
                </a:solidFill>
              </a:rPr>
              <a:t>1</a:t>
            </a:r>
            <a:endParaRPr lang="en-US" sz="1400" dirty="0">
              <a:solidFill>
                <a:schemeClr val="bg1"/>
              </a:solidFill>
            </a:endParaRPr>
          </a:p>
        </p:txBody>
      </p:sp>
      <p:sp>
        <p:nvSpPr>
          <p:cNvPr id="21" name="Line Callout 2 20"/>
          <p:cNvSpPr/>
          <p:nvPr/>
        </p:nvSpPr>
        <p:spPr>
          <a:xfrm flipH="1">
            <a:off x="3658257" y="1037471"/>
            <a:ext cx="2438400" cy="1223412"/>
          </a:xfrm>
          <a:prstGeom prst="borderCallout2">
            <a:avLst>
              <a:gd name="adj1" fmla="val 107134"/>
              <a:gd name="adj2" fmla="val 50081"/>
              <a:gd name="adj3" fmla="val 129508"/>
              <a:gd name="adj4" fmla="val 50488"/>
              <a:gd name="adj5" fmla="val 149745"/>
              <a:gd name="adj6" fmla="val 23467"/>
            </a:avLst>
          </a:prstGeom>
          <a:ln w="19050" cmpd="sng">
            <a:solidFill>
              <a:schemeClr val="tx1"/>
            </a:solidFill>
            <a:prstDash val="solid"/>
            <a:tailEnd type="none"/>
          </a:ln>
          <a:effectLst>
            <a:glow rad="635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marL="171450" indent="-171450">
              <a:buFont typeface="Wingdings" pitchFamily="2" charset="2"/>
              <a:buChar char="q"/>
            </a:pPr>
            <a:r>
              <a:rPr lang="en-US" sz="1050" dirty="0" smtClean="0"/>
              <a:t>Using four 10-24 x 1” machine screws and hex nuts, assemble the support legs to the ends of the hole plate on both sides as shown.</a:t>
            </a:r>
          </a:p>
          <a:p>
            <a:pPr marL="171450" indent="-171450">
              <a:buFont typeface="Wingdings" pitchFamily="2" charset="2"/>
              <a:buChar char="q"/>
            </a:pPr>
            <a:r>
              <a:rPr lang="en-US" sz="1050" dirty="0" smtClean="0"/>
              <a:t>Cut one dowel to 170mm (~6 ¾”). Insert into both end holes of connector strips.</a:t>
            </a:r>
            <a:endParaRPr lang="en-US" sz="1050" dirty="0"/>
          </a:p>
        </p:txBody>
      </p:sp>
      <p:sp>
        <p:nvSpPr>
          <p:cNvPr id="25" name="TextBox 24"/>
          <p:cNvSpPr txBox="1"/>
          <p:nvPr/>
        </p:nvSpPr>
        <p:spPr>
          <a:xfrm>
            <a:off x="3429657" y="1037471"/>
            <a:ext cx="228600" cy="215444"/>
          </a:xfrm>
          <a:prstGeom prst="rect">
            <a:avLst/>
          </a:prstGeom>
          <a:solidFill>
            <a:srgbClr val="0070C0"/>
          </a:solidFill>
        </p:spPr>
        <p:txBody>
          <a:bodyPr wrap="square" lIns="0" tIns="0" rIns="0" bIns="0" rtlCol="0" anchor="ctr" anchorCtr="0">
            <a:spAutoFit/>
          </a:bodyPr>
          <a:lstStyle/>
          <a:p>
            <a:pPr algn="ctr"/>
            <a:r>
              <a:rPr lang="en-US" sz="1400" dirty="0" smtClean="0">
                <a:solidFill>
                  <a:schemeClr val="bg1"/>
                </a:solidFill>
              </a:rPr>
              <a:t>2</a:t>
            </a:r>
            <a:endParaRPr lang="en-US" sz="1400"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14" y="3296574"/>
            <a:ext cx="3530176" cy="1900864"/>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3162" y="763513"/>
            <a:ext cx="2917342" cy="1966267"/>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5000" y="3326392"/>
            <a:ext cx="3100678" cy="2018525"/>
          </a:xfrm>
          <a:prstGeom prst="rect">
            <a:avLst/>
          </a:prstGeom>
        </p:spPr>
      </p:pic>
      <p:sp>
        <p:nvSpPr>
          <p:cNvPr id="3" name="Rectangle 2"/>
          <p:cNvSpPr/>
          <p:nvPr/>
        </p:nvSpPr>
        <p:spPr>
          <a:xfrm>
            <a:off x="232642" y="587542"/>
            <a:ext cx="2815357" cy="351942"/>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CREATE BASE PLATFORM</a:t>
            </a:r>
            <a:endParaRPr lang="en-US" dirty="0">
              <a:solidFill>
                <a:schemeClr val="tx2"/>
              </a:solidFill>
            </a:endParaRPr>
          </a:p>
        </p:txBody>
      </p:sp>
      <p:sp>
        <p:nvSpPr>
          <p:cNvPr id="6" name="TextBox 5"/>
          <p:cNvSpPr txBox="1"/>
          <p:nvPr/>
        </p:nvSpPr>
        <p:spPr>
          <a:xfrm>
            <a:off x="5257800" y="2535079"/>
            <a:ext cx="1326004" cy="246221"/>
          </a:xfrm>
          <a:prstGeom prst="rect">
            <a:avLst/>
          </a:prstGeom>
          <a:noFill/>
        </p:spPr>
        <p:txBody>
          <a:bodyPr wrap="none" rtlCol="0">
            <a:spAutoFit/>
          </a:bodyPr>
          <a:lstStyle/>
          <a:p>
            <a:r>
              <a:rPr lang="en-US" sz="1000" dirty="0" smtClean="0"/>
              <a:t>Finished Bottom View</a:t>
            </a:r>
            <a:endParaRPr lang="en-US" sz="1000" dirty="0"/>
          </a:p>
        </p:txBody>
      </p:sp>
      <p:cxnSp>
        <p:nvCxnSpPr>
          <p:cNvPr id="16" name="Straight Arrow Connector 15"/>
          <p:cNvCxnSpPr/>
          <p:nvPr/>
        </p:nvCxnSpPr>
        <p:spPr>
          <a:xfrm flipV="1">
            <a:off x="6468105" y="2180091"/>
            <a:ext cx="310432" cy="383488"/>
          </a:xfrm>
          <a:prstGeom prst="straightConnector1">
            <a:avLst/>
          </a:prstGeom>
          <a:ln>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5334000" y="3009900"/>
            <a:ext cx="1128835" cy="246221"/>
          </a:xfrm>
          <a:prstGeom prst="rect">
            <a:avLst/>
          </a:prstGeom>
          <a:noFill/>
        </p:spPr>
        <p:txBody>
          <a:bodyPr wrap="none" rtlCol="0">
            <a:spAutoFit/>
          </a:bodyPr>
          <a:lstStyle/>
          <a:p>
            <a:r>
              <a:rPr lang="en-US" sz="1000" dirty="0" smtClean="0"/>
              <a:t>Finished Top View</a:t>
            </a:r>
            <a:endParaRPr lang="en-US" sz="1000" dirty="0"/>
          </a:p>
        </p:txBody>
      </p:sp>
      <p:cxnSp>
        <p:nvCxnSpPr>
          <p:cNvPr id="24" name="Straight Arrow Connector 23"/>
          <p:cNvCxnSpPr/>
          <p:nvPr/>
        </p:nvCxnSpPr>
        <p:spPr>
          <a:xfrm>
            <a:off x="6390497" y="3218670"/>
            <a:ext cx="155216" cy="480803"/>
          </a:xfrm>
          <a:prstGeom prst="straightConnector1">
            <a:avLst/>
          </a:prstGeom>
          <a:ln>
            <a:solidFill>
              <a:srgbClr val="FF0000"/>
            </a:solidFill>
            <a:tailEnd type="arrow"/>
          </a:ln>
        </p:spPr>
        <p:style>
          <a:lnRef idx="1">
            <a:schemeClr val="dk1"/>
          </a:lnRef>
          <a:fillRef idx="0">
            <a:schemeClr val="dk1"/>
          </a:fillRef>
          <a:effectRef idx="0">
            <a:schemeClr val="dk1"/>
          </a:effectRef>
          <a:fontRef idx="minor">
            <a:schemeClr val="tx1"/>
          </a:fontRef>
        </p:style>
      </p:cxn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43400" y="4633284"/>
            <a:ext cx="655186" cy="711633"/>
          </a:xfrm>
          <a:prstGeom prst="rect">
            <a:avLst/>
          </a:prstGeom>
        </p:spPr>
      </p:pic>
      <p:sp>
        <p:nvSpPr>
          <p:cNvPr id="7" name="Line Callout 2 6"/>
          <p:cNvSpPr/>
          <p:nvPr/>
        </p:nvSpPr>
        <p:spPr>
          <a:xfrm flipH="1">
            <a:off x="723899" y="1447892"/>
            <a:ext cx="2438400" cy="415498"/>
          </a:xfrm>
          <a:prstGeom prst="borderCallout2">
            <a:avLst>
              <a:gd name="adj1" fmla="val 123608"/>
              <a:gd name="adj2" fmla="val 49755"/>
              <a:gd name="adj3" fmla="val 136945"/>
              <a:gd name="adj4" fmla="val 50162"/>
              <a:gd name="adj5" fmla="val 526115"/>
              <a:gd name="adj6" fmla="val -10878"/>
            </a:avLst>
          </a:prstGeom>
          <a:ln w="19050" cmpd="sng">
            <a:solidFill>
              <a:schemeClr val="tx1"/>
            </a:solidFill>
            <a:prstDash val="solid"/>
            <a:tailEnd type="none"/>
          </a:ln>
          <a:effectLst>
            <a:glow rad="635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marL="228600" indent="-228600">
              <a:buFont typeface="Wingdings" pitchFamily="2" charset="2"/>
              <a:buChar char="q"/>
            </a:pPr>
            <a:r>
              <a:rPr lang="en-US" sz="1050" dirty="0" smtClean="0"/>
              <a:t>Cut one 300mm connector strip into two equal 150mm pieces.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31A5DB1-9EFD-4D87-AB04-CC723D123997}" type="slidenum">
              <a:rPr lang="en-US" smtClean="0"/>
              <a:pPr/>
              <a:t>5</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 y="2860239"/>
            <a:ext cx="4312660" cy="2743200"/>
          </a:xfrm>
          <a:prstGeom prst="rect">
            <a:avLst/>
          </a:prstGeom>
        </p:spPr>
      </p:pic>
      <p:sp>
        <p:nvSpPr>
          <p:cNvPr id="13" name="TextBox 12"/>
          <p:cNvSpPr txBox="1"/>
          <p:nvPr/>
        </p:nvSpPr>
        <p:spPr>
          <a:xfrm>
            <a:off x="1649022" y="1836844"/>
            <a:ext cx="228600" cy="215444"/>
          </a:xfrm>
          <a:prstGeom prst="rect">
            <a:avLst/>
          </a:prstGeom>
          <a:solidFill>
            <a:srgbClr val="0070C0"/>
          </a:solidFill>
        </p:spPr>
        <p:txBody>
          <a:bodyPr wrap="square" lIns="0" tIns="0" rIns="0" bIns="0" rtlCol="0" anchor="ctr" anchorCtr="0">
            <a:spAutoFit/>
          </a:bodyPr>
          <a:lstStyle/>
          <a:p>
            <a:pPr algn="ctr"/>
            <a:r>
              <a:rPr lang="en-US" sz="1400" dirty="0">
                <a:solidFill>
                  <a:schemeClr val="bg1"/>
                </a:solidFill>
              </a:rPr>
              <a:t>4</a:t>
            </a:r>
            <a:r>
              <a:rPr lang="en-US" sz="1400" dirty="0" smtClean="0">
                <a:solidFill>
                  <a:schemeClr val="bg1"/>
                </a:solidFill>
              </a:rPr>
              <a:t>                      </a:t>
            </a:r>
            <a:endParaRPr lang="en-US" sz="1400" dirty="0">
              <a:solidFill>
                <a:schemeClr val="bg1"/>
              </a:solidFill>
            </a:endParaRPr>
          </a:p>
        </p:txBody>
      </p:sp>
      <p:sp>
        <p:nvSpPr>
          <p:cNvPr id="15" name="Line Callout 2 14"/>
          <p:cNvSpPr/>
          <p:nvPr/>
        </p:nvSpPr>
        <p:spPr>
          <a:xfrm flipH="1">
            <a:off x="1066800" y="1082779"/>
            <a:ext cx="2438400" cy="415498"/>
          </a:xfrm>
          <a:prstGeom prst="borderCallout2">
            <a:avLst>
              <a:gd name="adj1" fmla="val 58543"/>
              <a:gd name="adj2" fmla="val 102907"/>
              <a:gd name="adj3" fmla="val 79534"/>
              <a:gd name="adj4" fmla="val 121901"/>
              <a:gd name="adj5" fmla="val 464882"/>
              <a:gd name="adj6" fmla="val 104539"/>
            </a:avLst>
          </a:prstGeom>
          <a:ln w="19050" cmpd="sng">
            <a:solidFill>
              <a:schemeClr val="tx1"/>
            </a:solidFill>
            <a:prstDash val="solid"/>
            <a:tailEnd type="none"/>
          </a:ln>
          <a:effectLst>
            <a:glow rad="635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marL="228600" indent="-228600">
              <a:buFont typeface="Wingdings" pitchFamily="2" charset="2"/>
              <a:buChar char="q"/>
            </a:pPr>
            <a:r>
              <a:rPr lang="en-US" sz="1050" dirty="0" smtClean="0"/>
              <a:t>Lay two hole plates bottom side up on a flat surface.</a:t>
            </a:r>
          </a:p>
        </p:txBody>
      </p:sp>
      <p:sp>
        <p:nvSpPr>
          <p:cNvPr id="17" name="Rectangle 16"/>
          <p:cNvSpPr/>
          <p:nvPr/>
        </p:nvSpPr>
        <p:spPr>
          <a:xfrm>
            <a:off x="232642" y="587542"/>
            <a:ext cx="3882158" cy="351942"/>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CREATE ROTATING ARM SUPPORT</a:t>
            </a:r>
            <a:endParaRPr lang="en-US" dirty="0">
              <a:solidFill>
                <a:schemeClr val="tx2"/>
              </a:solidFill>
            </a:endParaRPr>
          </a:p>
        </p:txBody>
      </p:sp>
      <p:sp>
        <p:nvSpPr>
          <p:cNvPr id="10" name="TextBox 9"/>
          <p:cNvSpPr txBox="1"/>
          <p:nvPr/>
        </p:nvSpPr>
        <p:spPr>
          <a:xfrm>
            <a:off x="828675" y="1076761"/>
            <a:ext cx="228600" cy="215444"/>
          </a:xfrm>
          <a:prstGeom prst="rect">
            <a:avLst/>
          </a:prstGeom>
          <a:solidFill>
            <a:srgbClr val="0070C0"/>
          </a:solidFill>
        </p:spPr>
        <p:txBody>
          <a:bodyPr wrap="square" lIns="0" tIns="0" rIns="0" bIns="0" rtlCol="0" anchor="ctr" anchorCtr="0">
            <a:spAutoFit/>
          </a:bodyPr>
          <a:lstStyle/>
          <a:p>
            <a:pPr algn="ctr"/>
            <a:r>
              <a:rPr lang="en-US" sz="1400" dirty="0">
                <a:solidFill>
                  <a:schemeClr val="bg1"/>
                </a:solidFill>
              </a:rPr>
              <a:t>3</a:t>
            </a:r>
          </a:p>
        </p:txBody>
      </p:sp>
      <p:sp>
        <p:nvSpPr>
          <p:cNvPr id="18" name="Line Callout 2 17"/>
          <p:cNvSpPr/>
          <p:nvPr/>
        </p:nvSpPr>
        <p:spPr>
          <a:xfrm flipH="1">
            <a:off x="4872319" y="923173"/>
            <a:ext cx="2438400" cy="1708160"/>
          </a:xfrm>
          <a:prstGeom prst="borderCallout2">
            <a:avLst>
              <a:gd name="adj1" fmla="val 142567"/>
              <a:gd name="adj2" fmla="val 56787"/>
              <a:gd name="adj3" fmla="val 103488"/>
              <a:gd name="adj4" fmla="val 29849"/>
              <a:gd name="adj5" fmla="val 141984"/>
              <a:gd name="adj6" fmla="val 1508"/>
            </a:avLst>
          </a:prstGeom>
          <a:ln w="19050" cmpd="sng">
            <a:solidFill>
              <a:schemeClr val="tx1"/>
            </a:solidFill>
            <a:prstDash val="solid"/>
            <a:tailEnd type="none"/>
          </a:ln>
          <a:effectLst>
            <a:glow rad="635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marL="228600" indent="-228600">
              <a:buFont typeface="Wingdings" pitchFamily="2" charset="2"/>
              <a:buChar char="q"/>
            </a:pPr>
            <a:r>
              <a:rPr lang="en-US" sz="1050" dirty="0" smtClean="0"/>
              <a:t>Place the other hole plate over the dowels and insert the syringe mount into the hole  that is down four holes from the top and in three holes from the side as shown.</a:t>
            </a:r>
          </a:p>
          <a:p>
            <a:pPr marL="228600" indent="-228600">
              <a:buFont typeface="Wingdings" pitchFamily="2" charset="2"/>
              <a:buChar char="q"/>
            </a:pPr>
            <a:r>
              <a:rPr lang="en-US" sz="1050" dirty="0" smtClean="0"/>
              <a:t>Tip: Syringe mount is placed in the corner area with no dowels. Be sure to install the mount in the horizontal direction as shown.</a:t>
            </a:r>
          </a:p>
          <a:p>
            <a:pPr marL="228600" indent="-228600">
              <a:buFont typeface="Wingdings" pitchFamily="2" charset="2"/>
              <a:buChar char="q"/>
            </a:pPr>
            <a:endParaRPr lang="en-US" sz="1050" dirty="0" smtClean="0"/>
          </a:p>
        </p:txBody>
      </p:sp>
      <p:sp>
        <p:nvSpPr>
          <p:cNvPr id="19" name="Line Callout 2 18"/>
          <p:cNvSpPr/>
          <p:nvPr/>
        </p:nvSpPr>
        <p:spPr>
          <a:xfrm flipH="1">
            <a:off x="1887147" y="1834326"/>
            <a:ext cx="2438400" cy="738664"/>
          </a:xfrm>
          <a:prstGeom prst="borderCallout2">
            <a:avLst>
              <a:gd name="adj1" fmla="val 176705"/>
              <a:gd name="adj2" fmla="val 41690"/>
              <a:gd name="adj3" fmla="val 106756"/>
              <a:gd name="adj4" fmla="val 37938"/>
              <a:gd name="adj5" fmla="val 237454"/>
              <a:gd name="adj6" fmla="val 14284"/>
            </a:avLst>
          </a:prstGeom>
          <a:ln w="19050" cmpd="sng">
            <a:solidFill>
              <a:schemeClr val="tx1"/>
            </a:solidFill>
            <a:prstDash val="solid"/>
            <a:tailEnd type="none"/>
          </a:ln>
          <a:effectLst>
            <a:glow rad="635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marL="228600" indent="-228600">
              <a:buFont typeface="Wingdings" pitchFamily="2" charset="2"/>
              <a:buChar char="q"/>
            </a:pPr>
            <a:r>
              <a:rPr lang="en-US" sz="1050" dirty="0" smtClean="0"/>
              <a:t>Cut three dowels  51mm  (~2”)</a:t>
            </a:r>
          </a:p>
          <a:p>
            <a:pPr marL="228600" indent="-228600">
              <a:buFont typeface="Wingdings" pitchFamily="2" charset="2"/>
              <a:buChar char="q"/>
            </a:pPr>
            <a:r>
              <a:rPr lang="en-US" sz="1050" dirty="0" smtClean="0"/>
              <a:t>Insert dowels into corners as shown.</a:t>
            </a:r>
          </a:p>
          <a:p>
            <a:pPr marL="228600" indent="-228600">
              <a:buFont typeface="Wingdings" pitchFamily="2" charset="2"/>
              <a:buChar char="q"/>
            </a:pPr>
            <a:r>
              <a:rPr lang="en-US" sz="1050" dirty="0" smtClean="0"/>
              <a:t>Slide one perpendicular adaptor on to the corner dowel as shown.</a:t>
            </a:r>
          </a:p>
        </p:txBody>
      </p:sp>
      <p:sp>
        <p:nvSpPr>
          <p:cNvPr id="20" name="TextBox 19"/>
          <p:cNvSpPr txBox="1"/>
          <p:nvPr/>
        </p:nvSpPr>
        <p:spPr>
          <a:xfrm>
            <a:off x="4657725" y="908247"/>
            <a:ext cx="228600" cy="215444"/>
          </a:xfrm>
          <a:prstGeom prst="rect">
            <a:avLst/>
          </a:prstGeom>
          <a:solidFill>
            <a:srgbClr val="0070C0"/>
          </a:solidFill>
        </p:spPr>
        <p:txBody>
          <a:bodyPr wrap="square" lIns="0" tIns="0" rIns="0" bIns="0" rtlCol="0" anchor="ctr" anchorCtr="0">
            <a:spAutoFit/>
          </a:bodyPr>
          <a:lstStyle/>
          <a:p>
            <a:pPr algn="ctr"/>
            <a:r>
              <a:rPr lang="en-US" sz="1400" dirty="0">
                <a:solidFill>
                  <a:schemeClr val="bg1"/>
                </a:solidFill>
              </a:rPr>
              <a:t>5</a:t>
            </a:r>
            <a:r>
              <a:rPr lang="en-US" sz="1400" dirty="0" smtClean="0">
                <a:solidFill>
                  <a:schemeClr val="bg1"/>
                </a:solidFill>
              </a:rPr>
              <a:t>                      </a:t>
            </a:r>
            <a:endParaRPr lang="en-US" sz="1400" dirty="0">
              <a:solidFill>
                <a:schemeClr val="bg1"/>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6300" y="3314700"/>
            <a:ext cx="1800225" cy="24003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3358" y="3162300"/>
            <a:ext cx="2290481" cy="1717861"/>
          </a:xfrm>
          <a:prstGeom prst="rect">
            <a:avLst/>
          </a:prstGeom>
        </p:spPr>
      </p:pic>
      <p:cxnSp>
        <p:nvCxnSpPr>
          <p:cNvPr id="25" name="Straight Arrow Connector 24"/>
          <p:cNvCxnSpPr/>
          <p:nvPr/>
        </p:nvCxnSpPr>
        <p:spPr>
          <a:xfrm>
            <a:off x="5791200" y="3162300"/>
            <a:ext cx="0" cy="762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872319" y="3981450"/>
            <a:ext cx="890306" cy="1714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000982" y="2940019"/>
            <a:ext cx="1257300" cy="253916"/>
          </a:xfrm>
          <a:prstGeom prst="rect">
            <a:avLst/>
          </a:prstGeom>
          <a:noFill/>
        </p:spPr>
        <p:txBody>
          <a:bodyPr wrap="square" rtlCol="0">
            <a:spAutoFit/>
          </a:bodyPr>
          <a:lstStyle/>
          <a:p>
            <a:r>
              <a:rPr lang="en-US" sz="1050" dirty="0" smtClean="0"/>
              <a:t>Four Holes Down</a:t>
            </a:r>
            <a:endParaRPr lang="en-US" sz="1050" dirty="0"/>
          </a:p>
        </p:txBody>
      </p:sp>
      <p:sp>
        <p:nvSpPr>
          <p:cNvPr id="32" name="TextBox 31"/>
          <p:cNvSpPr txBox="1"/>
          <p:nvPr/>
        </p:nvSpPr>
        <p:spPr>
          <a:xfrm>
            <a:off x="4038600" y="4099352"/>
            <a:ext cx="1257300" cy="415498"/>
          </a:xfrm>
          <a:prstGeom prst="rect">
            <a:avLst/>
          </a:prstGeom>
          <a:noFill/>
        </p:spPr>
        <p:txBody>
          <a:bodyPr wrap="square" rtlCol="0">
            <a:spAutoFit/>
          </a:bodyPr>
          <a:lstStyle/>
          <a:p>
            <a:pPr algn="ctr"/>
            <a:r>
              <a:rPr lang="en-US" sz="1050" dirty="0" smtClean="0"/>
              <a:t>Three Holes</a:t>
            </a:r>
          </a:p>
          <a:p>
            <a:pPr algn="ctr"/>
            <a:r>
              <a:rPr lang="en-US" sz="1050" dirty="0" smtClean="0"/>
              <a:t> Over</a:t>
            </a:r>
            <a:endParaRPr lang="en-US" sz="1050" dirty="0"/>
          </a:p>
        </p:txBody>
      </p:sp>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48598" y="1469470"/>
            <a:ext cx="566739" cy="615566"/>
          </a:xfrm>
          <a:prstGeom prst="rect">
            <a:avLst/>
          </a:prstGeom>
        </p:spPr>
      </p:pic>
    </p:spTree>
    <p:extLst>
      <p:ext uri="{BB962C8B-B14F-4D97-AF65-F5344CB8AC3E}">
        <p14:creationId xmlns:p14="http://schemas.microsoft.com/office/powerpoint/2010/main" val="20767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BEBA8EAE-BF5A-486C-A8C5-ECC9F3942E4B}">
                <a14:imgProps xmlns:a14="http://schemas.microsoft.com/office/drawing/2010/main">
                  <a14:imgLayer r:embed="rId4">
                    <a14:imgEffect>
                      <a14:brightnessContrast bright="36000"/>
                    </a14:imgEffect>
                  </a14:imgLayer>
                </a14:imgProps>
              </a:ext>
              <a:ext uri="{28A0092B-C50C-407E-A947-70E740481C1C}">
                <a14:useLocalDpi xmlns:a14="http://schemas.microsoft.com/office/drawing/2010/main" val="0"/>
              </a:ext>
            </a:extLst>
          </a:blip>
          <a:stretch>
            <a:fillRect/>
          </a:stretch>
        </p:blipFill>
        <p:spPr>
          <a:xfrm>
            <a:off x="5661212" y="1082779"/>
            <a:ext cx="3168580" cy="2095500"/>
          </a:xfrm>
          <a:prstGeom prst="rect">
            <a:avLst/>
          </a:prstGeom>
        </p:spPr>
      </p:pic>
      <p:pic>
        <p:nvPicPr>
          <p:cNvPr id="4" name="Picture 3"/>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3000"/>
                    </a14:imgEffect>
                  </a14:imgLayer>
                </a14:imgProps>
              </a:ext>
              <a:ext uri="{28A0092B-C50C-407E-A947-70E740481C1C}">
                <a14:useLocalDpi xmlns:a14="http://schemas.microsoft.com/office/drawing/2010/main" val="0"/>
              </a:ext>
            </a:extLst>
          </a:blip>
          <a:stretch>
            <a:fillRect/>
          </a:stretch>
        </p:blipFill>
        <p:spPr>
          <a:xfrm>
            <a:off x="206524" y="2865000"/>
            <a:ext cx="4746476" cy="2888100"/>
          </a:xfrm>
          <a:prstGeom prst="rect">
            <a:avLst/>
          </a:prstGeom>
        </p:spPr>
      </p:pic>
      <p:sp>
        <p:nvSpPr>
          <p:cNvPr id="5" name="Slide Number Placeholder 4"/>
          <p:cNvSpPr>
            <a:spLocks noGrp="1"/>
          </p:cNvSpPr>
          <p:nvPr>
            <p:ph type="sldNum" sz="quarter" idx="12"/>
          </p:nvPr>
        </p:nvSpPr>
        <p:spPr/>
        <p:txBody>
          <a:bodyPr/>
          <a:lstStyle/>
          <a:p>
            <a:fld id="{431A5DB1-9EFD-4D87-AB04-CC723D123997}" type="slidenum">
              <a:rPr lang="en-US" smtClean="0"/>
              <a:pPr/>
              <a:t>6</a:t>
            </a:fld>
            <a:endParaRPr lang="en-US" dirty="0"/>
          </a:p>
        </p:txBody>
      </p:sp>
      <p:sp>
        <p:nvSpPr>
          <p:cNvPr id="10" name="TextBox 9"/>
          <p:cNvSpPr txBox="1"/>
          <p:nvPr/>
        </p:nvSpPr>
        <p:spPr>
          <a:xfrm>
            <a:off x="304800" y="1208949"/>
            <a:ext cx="228600" cy="215444"/>
          </a:xfrm>
          <a:prstGeom prst="rect">
            <a:avLst/>
          </a:prstGeom>
          <a:solidFill>
            <a:srgbClr val="0070C0"/>
          </a:solidFill>
        </p:spPr>
        <p:txBody>
          <a:bodyPr wrap="square" lIns="0" tIns="0" rIns="0" bIns="0" rtlCol="0" anchor="ctr" anchorCtr="0">
            <a:spAutoFit/>
          </a:bodyPr>
          <a:lstStyle/>
          <a:p>
            <a:pPr algn="ctr"/>
            <a:r>
              <a:rPr lang="en-US" sz="1400" dirty="0">
                <a:solidFill>
                  <a:schemeClr val="bg1"/>
                </a:solidFill>
              </a:rPr>
              <a:t>6</a:t>
            </a:r>
          </a:p>
        </p:txBody>
      </p:sp>
      <p:sp>
        <p:nvSpPr>
          <p:cNvPr id="17" name="Rectangle 16"/>
          <p:cNvSpPr/>
          <p:nvPr/>
        </p:nvSpPr>
        <p:spPr>
          <a:xfrm>
            <a:off x="152400" y="603090"/>
            <a:ext cx="4572000" cy="351942"/>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ATTACHING SWIVEL ARM SUPPORT TO BASE</a:t>
            </a:r>
            <a:endParaRPr lang="en-US" dirty="0">
              <a:solidFill>
                <a:schemeClr val="tx2"/>
              </a:solidFill>
            </a:endParaRPr>
          </a:p>
        </p:txBody>
      </p:sp>
      <p:sp>
        <p:nvSpPr>
          <p:cNvPr id="18" name="Line Callout 2 17"/>
          <p:cNvSpPr/>
          <p:nvPr/>
        </p:nvSpPr>
        <p:spPr>
          <a:xfrm flipH="1">
            <a:off x="533400" y="1208949"/>
            <a:ext cx="2438400" cy="900246"/>
          </a:xfrm>
          <a:prstGeom prst="borderCallout2">
            <a:avLst>
              <a:gd name="adj1" fmla="val 111894"/>
              <a:gd name="adj2" fmla="val 52907"/>
              <a:gd name="adj3" fmla="val 133911"/>
              <a:gd name="adj4" fmla="val 53719"/>
              <a:gd name="adj5" fmla="val 170746"/>
              <a:gd name="adj6" fmla="val 51046"/>
            </a:avLst>
          </a:prstGeom>
          <a:ln w="19050" cmpd="sng">
            <a:solidFill>
              <a:schemeClr val="tx1"/>
            </a:solidFill>
            <a:prstDash val="solid"/>
            <a:tailEnd type="none"/>
          </a:ln>
          <a:effectLst>
            <a:glow rad="635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marL="228600" indent="-228600">
              <a:buFont typeface="Wingdings" pitchFamily="2" charset="2"/>
              <a:buChar char="q"/>
            </a:pPr>
            <a:r>
              <a:rPr lang="en-US" sz="1050" dirty="0" smtClean="0"/>
              <a:t>Place 10-24 x 1” machine screw from the bottom of the base through the hole that is 9 holes over in the 2</a:t>
            </a:r>
            <a:r>
              <a:rPr lang="en-US" sz="1050" baseline="30000" dirty="0" smtClean="0"/>
              <a:t>nd</a:t>
            </a:r>
            <a:r>
              <a:rPr lang="en-US" sz="1050" dirty="0" smtClean="0"/>
              <a:t>  as shown. Place two #10 washers over the bolt.</a:t>
            </a:r>
          </a:p>
        </p:txBody>
      </p:sp>
      <p:pic>
        <p:nvPicPr>
          <p:cNvPr id="21" name="Picture 20"/>
          <p:cNvPicPr>
            <a:picLocks noChangeAspect="1"/>
          </p:cNvPicPr>
          <p:nvPr/>
        </p:nvPicPr>
        <p:blipFill>
          <a:blip r:embed="rId7" cstate="print">
            <a:extLst>
              <a:ext uri="{BEBA8EAE-BF5A-486C-A8C5-ECC9F3942E4B}">
                <a14:imgProps xmlns:a14="http://schemas.microsoft.com/office/drawing/2010/main">
                  <a14:imgLayer r:embed="rId8">
                    <a14:imgEffect>
                      <a14:brightnessContrast bright="17000"/>
                    </a14:imgEffect>
                  </a14:imgLayer>
                </a14:imgProps>
              </a:ext>
              <a:ext uri="{28A0092B-C50C-407E-A947-70E740481C1C}">
                <a14:useLocalDpi xmlns:a14="http://schemas.microsoft.com/office/drawing/2010/main" val="0"/>
              </a:ext>
            </a:extLst>
          </a:blip>
          <a:stretch>
            <a:fillRect/>
          </a:stretch>
        </p:blipFill>
        <p:spPr>
          <a:xfrm>
            <a:off x="6180756" y="3178279"/>
            <a:ext cx="2962801" cy="2273555"/>
          </a:xfrm>
          <a:prstGeom prst="rect">
            <a:avLst/>
          </a:prstGeom>
        </p:spPr>
      </p:pic>
      <p:sp>
        <p:nvSpPr>
          <p:cNvPr id="22" name="TextBox 21"/>
          <p:cNvSpPr txBox="1"/>
          <p:nvPr/>
        </p:nvSpPr>
        <p:spPr>
          <a:xfrm>
            <a:off x="3117273" y="1811472"/>
            <a:ext cx="228600" cy="215444"/>
          </a:xfrm>
          <a:prstGeom prst="rect">
            <a:avLst/>
          </a:prstGeom>
          <a:solidFill>
            <a:srgbClr val="0070C0"/>
          </a:solidFill>
        </p:spPr>
        <p:txBody>
          <a:bodyPr wrap="square" lIns="0" tIns="0" rIns="0" bIns="0" rtlCol="0" anchor="ctr" anchorCtr="0">
            <a:spAutoFit/>
          </a:bodyPr>
          <a:lstStyle/>
          <a:p>
            <a:pPr algn="ctr"/>
            <a:r>
              <a:rPr lang="en-US" sz="1400" dirty="0">
                <a:solidFill>
                  <a:schemeClr val="bg1"/>
                </a:solidFill>
              </a:rPr>
              <a:t>7</a:t>
            </a:r>
          </a:p>
        </p:txBody>
      </p:sp>
      <p:sp>
        <p:nvSpPr>
          <p:cNvPr id="23" name="Line Callout 2 22"/>
          <p:cNvSpPr/>
          <p:nvPr/>
        </p:nvSpPr>
        <p:spPr>
          <a:xfrm flipH="1">
            <a:off x="3345873" y="1811473"/>
            <a:ext cx="2438400" cy="900246"/>
          </a:xfrm>
          <a:prstGeom prst="borderCallout2">
            <a:avLst>
              <a:gd name="adj1" fmla="val 106763"/>
              <a:gd name="adj2" fmla="val 49875"/>
              <a:gd name="adj3" fmla="val 150326"/>
              <a:gd name="adj4" fmla="val 49932"/>
              <a:gd name="adj5" fmla="val 102389"/>
              <a:gd name="adj6" fmla="val -42633"/>
            </a:avLst>
          </a:prstGeom>
          <a:ln w="19050" cmpd="sng">
            <a:solidFill>
              <a:schemeClr val="tx1"/>
            </a:solidFill>
            <a:prstDash val="solid"/>
            <a:tailEnd type="none"/>
          </a:ln>
          <a:effectLst>
            <a:glow rad="635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marL="228600" indent="-228600">
              <a:buFont typeface="Wingdings" pitchFamily="2" charset="2"/>
              <a:buChar char="q"/>
            </a:pPr>
            <a:r>
              <a:rPr lang="en-US" sz="1050" dirty="0" smtClean="0"/>
              <a:t>Place the inside hole of the  perpendicular adaptor that is mounted to the </a:t>
            </a:r>
            <a:r>
              <a:rPr lang="en-US" sz="1050" dirty="0"/>
              <a:t>s</a:t>
            </a:r>
            <a:r>
              <a:rPr lang="en-US" sz="1050" dirty="0" smtClean="0"/>
              <a:t>wivel arm support over the washers on the machine screw.</a:t>
            </a:r>
          </a:p>
        </p:txBody>
      </p:sp>
      <p:sp>
        <p:nvSpPr>
          <p:cNvPr id="24" name="TextBox 23"/>
          <p:cNvSpPr txBox="1"/>
          <p:nvPr/>
        </p:nvSpPr>
        <p:spPr>
          <a:xfrm>
            <a:off x="3726842" y="4616983"/>
            <a:ext cx="228600" cy="215444"/>
          </a:xfrm>
          <a:prstGeom prst="rect">
            <a:avLst/>
          </a:prstGeom>
          <a:solidFill>
            <a:srgbClr val="0070C0"/>
          </a:solidFill>
        </p:spPr>
        <p:txBody>
          <a:bodyPr wrap="square" lIns="0" tIns="0" rIns="0" bIns="0" rtlCol="0" anchor="ctr" anchorCtr="0">
            <a:spAutoFit/>
          </a:bodyPr>
          <a:lstStyle/>
          <a:p>
            <a:pPr algn="ctr"/>
            <a:r>
              <a:rPr lang="en-US" sz="1400" dirty="0">
                <a:solidFill>
                  <a:schemeClr val="bg1"/>
                </a:solidFill>
              </a:rPr>
              <a:t>8</a:t>
            </a:r>
          </a:p>
        </p:txBody>
      </p:sp>
      <p:sp>
        <p:nvSpPr>
          <p:cNvPr id="25" name="Line Callout 2 24"/>
          <p:cNvSpPr/>
          <p:nvPr/>
        </p:nvSpPr>
        <p:spPr>
          <a:xfrm flipH="1">
            <a:off x="4038600" y="4700454"/>
            <a:ext cx="2438400" cy="900246"/>
          </a:xfrm>
          <a:prstGeom prst="borderCallout2">
            <a:avLst>
              <a:gd name="adj1" fmla="val 50335"/>
              <a:gd name="adj2" fmla="val -5047"/>
              <a:gd name="adj3" fmla="val 49780"/>
              <a:gd name="adj4" fmla="val -19766"/>
              <a:gd name="adj5" fmla="val 26467"/>
              <a:gd name="adj6" fmla="val -30511"/>
            </a:avLst>
          </a:prstGeom>
          <a:ln w="19050" cmpd="sng">
            <a:solidFill>
              <a:schemeClr val="tx1"/>
            </a:solidFill>
            <a:prstDash val="solid"/>
            <a:tailEnd type="none"/>
          </a:ln>
          <a:effectLst>
            <a:glow rad="635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marL="228600" indent="-228600">
              <a:buFont typeface="Wingdings" pitchFamily="2" charset="2"/>
              <a:buChar char="q"/>
            </a:pPr>
            <a:r>
              <a:rPr lang="en-US" sz="1050" dirty="0" smtClean="0"/>
              <a:t>Place 10-24 locking hex nut on the screw and tighten.</a:t>
            </a:r>
          </a:p>
          <a:p>
            <a:pPr marL="228600" indent="-228600">
              <a:buFont typeface="Wingdings" pitchFamily="2" charset="2"/>
              <a:buChar char="q"/>
            </a:pPr>
            <a:r>
              <a:rPr lang="en-US" sz="1050" dirty="0" smtClean="0"/>
              <a:t>Loosen the locking nut just enough so the swivel arm support can rotate freely.</a:t>
            </a:r>
          </a:p>
        </p:txBody>
      </p:sp>
      <p:cxnSp>
        <p:nvCxnSpPr>
          <p:cNvPr id="26" name="Straight Arrow Connector 25"/>
          <p:cNvCxnSpPr/>
          <p:nvPr/>
        </p:nvCxnSpPr>
        <p:spPr>
          <a:xfrm>
            <a:off x="1809750" y="3009900"/>
            <a:ext cx="171450" cy="46248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685800" y="3695700"/>
            <a:ext cx="1371600" cy="51768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19200" y="2865000"/>
            <a:ext cx="1066800" cy="253916"/>
          </a:xfrm>
          <a:prstGeom prst="rect">
            <a:avLst/>
          </a:prstGeom>
          <a:noFill/>
        </p:spPr>
        <p:txBody>
          <a:bodyPr wrap="square" rtlCol="0">
            <a:spAutoFit/>
          </a:bodyPr>
          <a:lstStyle/>
          <a:p>
            <a:r>
              <a:rPr lang="en-US" sz="1000" dirty="0" smtClean="0"/>
              <a:t>2</a:t>
            </a:r>
            <a:r>
              <a:rPr lang="en-US" sz="1000" baseline="30000" dirty="0" smtClean="0"/>
              <a:t>nd</a:t>
            </a:r>
            <a:r>
              <a:rPr lang="en-US" sz="1000" dirty="0" smtClean="0"/>
              <a:t> row</a:t>
            </a:r>
            <a:endParaRPr lang="en-US" sz="1000" dirty="0"/>
          </a:p>
        </p:txBody>
      </p:sp>
      <p:sp>
        <p:nvSpPr>
          <p:cNvPr id="6" name="TextBox 5"/>
          <p:cNvSpPr txBox="1"/>
          <p:nvPr/>
        </p:nvSpPr>
        <p:spPr>
          <a:xfrm>
            <a:off x="-8863" y="3967163"/>
            <a:ext cx="876300" cy="246221"/>
          </a:xfrm>
          <a:prstGeom prst="rect">
            <a:avLst/>
          </a:prstGeom>
          <a:noFill/>
        </p:spPr>
        <p:txBody>
          <a:bodyPr wrap="square" rtlCol="0">
            <a:spAutoFit/>
          </a:bodyPr>
          <a:lstStyle/>
          <a:p>
            <a:r>
              <a:rPr lang="en-US" sz="1000" dirty="0" smtClean="0"/>
              <a:t>9 holes over</a:t>
            </a:r>
            <a:endParaRPr lang="en-US" sz="1000" dirty="0"/>
          </a:p>
        </p:txBody>
      </p:sp>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0975" y="4832427"/>
            <a:ext cx="678472" cy="736925"/>
          </a:xfrm>
          <a:prstGeom prst="rect">
            <a:avLst/>
          </a:prstGeom>
        </p:spPr>
      </p:pic>
    </p:spTree>
    <p:extLst>
      <p:ext uri="{BB962C8B-B14F-4D97-AF65-F5344CB8AC3E}">
        <p14:creationId xmlns:p14="http://schemas.microsoft.com/office/powerpoint/2010/main" val="3125549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31A5DB1-9EFD-4D87-AB04-CC723D123997}" type="slidenum">
              <a:rPr lang="en-US" smtClean="0"/>
              <a:pPr/>
              <a:t>7</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276598"/>
            <a:ext cx="8567056" cy="2351741"/>
          </a:xfrm>
          <a:prstGeom prst="rect">
            <a:avLst/>
          </a:prstGeom>
        </p:spPr>
      </p:pic>
      <p:sp>
        <p:nvSpPr>
          <p:cNvPr id="17" name="Rectangle 16"/>
          <p:cNvSpPr/>
          <p:nvPr/>
        </p:nvSpPr>
        <p:spPr>
          <a:xfrm>
            <a:off x="152400" y="603090"/>
            <a:ext cx="5181600" cy="351942"/>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BUILDING THE LOWER COMPONENT OF THE ARM </a:t>
            </a:r>
            <a:endParaRPr lang="en-US" dirty="0">
              <a:solidFill>
                <a:schemeClr val="tx2"/>
              </a:solidFill>
            </a:endParaRPr>
          </a:p>
        </p:txBody>
      </p:sp>
      <p:sp>
        <p:nvSpPr>
          <p:cNvPr id="18" name="TextBox 17"/>
          <p:cNvSpPr txBox="1"/>
          <p:nvPr/>
        </p:nvSpPr>
        <p:spPr>
          <a:xfrm>
            <a:off x="1586193" y="1113699"/>
            <a:ext cx="228600" cy="215444"/>
          </a:xfrm>
          <a:prstGeom prst="rect">
            <a:avLst/>
          </a:prstGeom>
          <a:solidFill>
            <a:srgbClr val="0070C0"/>
          </a:solidFill>
        </p:spPr>
        <p:txBody>
          <a:bodyPr wrap="square" lIns="0" tIns="0" rIns="0" bIns="0" rtlCol="0" anchor="ctr" anchorCtr="0">
            <a:spAutoFit/>
          </a:bodyPr>
          <a:lstStyle/>
          <a:p>
            <a:pPr algn="ctr"/>
            <a:r>
              <a:rPr lang="en-US" sz="1400" dirty="0" smtClean="0">
                <a:solidFill>
                  <a:schemeClr val="bg1"/>
                </a:solidFill>
              </a:rPr>
              <a:t>9</a:t>
            </a:r>
            <a:endParaRPr lang="en-US" sz="1400" dirty="0">
              <a:solidFill>
                <a:schemeClr val="bg1"/>
              </a:solidFill>
            </a:endParaRPr>
          </a:p>
        </p:txBody>
      </p:sp>
      <p:sp>
        <p:nvSpPr>
          <p:cNvPr id="19" name="Line Callout 2 18"/>
          <p:cNvSpPr/>
          <p:nvPr/>
        </p:nvSpPr>
        <p:spPr>
          <a:xfrm flipH="1">
            <a:off x="1828800" y="1045758"/>
            <a:ext cx="5396753" cy="1708160"/>
          </a:xfrm>
          <a:prstGeom prst="borderCallout2">
            <a:avLst>
              <a:gd name="adj1" fmla="val 102656"/>
              <a:gd name="adj2" fmla="val 70909"/>
              <a:gd name="adj3" fmla="val 119971"/>
              <a:gd name="adj4" fmla="val 70839"/>
              <a:gd name="adj5" fmla="val 144564"/>
              <a:gd name="adj6" fmla="val 65786"/>
            </a:avLst>
          </a:prstGeom>
          <a:ln w="19050" cmpd="sng">
            <a:solidFill>
              <a:schemeClr val="tx1"/>
            </a:solidFill>
            <a:prstDash val="solid"/>
            <a:tailEnd type="none"/>
          </a:ln>
          <a:effectLst>
            <a:glow rad="635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marL="228600" indent="-228600">
              <a:buFont typeface="Wingdings" pitchFamily="2" charset="2"/>
              <a:buChar char="q"/>
            </a:pPr>
            <a:r>
              <a:rPr lang="en-US" sz="1050" dirty="0" smtClean="0"/>
              <a:t>Cut three dowels 76mm (~3”). </a:t>
            </a:r>
          </a:p>
          <a:p>
            <a:pPr marL="228600" indent="-228600">
              <a:buFont typeface="Wingdings" pitchFamily="2" charset="2"/>
              <a:buChar char="q"/>
            </a:pPr>
            <a:r>
              <a:rPr lang="en-US" sz="1050" dirty="0" smtClean="0"/>
              <a:t>Ream the holes on two large syringe clips.</a:t>
            </a:r>
          </a:p>
          <a:p>
            <a:pPr marL="228600" indent="-228600">
              <a:buFont typeface="Wingdings" pitchFamily="2" charset="2"/>
              <a:buChar char="q"/>
            </a:pPr>
            <a:r>
              <a:rPr lang="en-US" sz="1050" dirty="0" smtClean="0"/>
              <a:t>Slide large syringe clips on two of the dowels.</a:t>
            </a:r>
          </a:p>
          <a:p>
            <a:pPr marL="228600" indent="-228600">
              <a:buFont typeface="Wingdings" pitchFamily="2" charset="2"/>
              <a:buChar char="q"/>
            </a:pPr>
            <a:r>
              <a:rPr lang="en-US" sz="1050" dirty="0" smtClean="0"/>
              <a:t>To assemble as shown insert a dowel with syringe clip into the first holes on both 300mm connector strips. Now insert a dowel (without a syringe clip) into the 20</a:t>
            </a:r>
            <a:r>
              <a:rPr lang="en-US" sz="1050" baseline="30000" dirty="0" smtClean="0"/>
              <a:t>th</a:t>
            </a:r>
            <a:r>
              <a:rPr lang="en-US" sz="1050" dirty="0" smtClean="0"/>
              <a:t> holes of the connector strips. Finally insert a dowel with a syringe clip into the 26</a:t>
            </a:r>
            <a:r>
              <a:rPr lang="en-US" sz="1050" baseline="30000" dirty="0" smtClean="0"/>
              <a:t>th</a:t>
            </a:r>
            <a:r>
              <a:rPr lang="en-US" sz="1050" dirty="0" smtClean="0"/>
              <a:t> holes of the connector strips.</a:t>
            </a:r>
          </a:p>
          <a:p>
            <a:pPr marL="228600" indent="-228600">
              <a:buFont typeface="Wingdings" pitchFamily="2" charset="2"/>
              <a:buChar char="q"/>
            </a:pPr>
            <a:r>
              <a:rPr lang="en-US" sz="1050" dirty="0" smtClean="0"/>
              <a:t>Ream the 8</a:t>
            </a:r>
            <a:r>
              <a:rPr lang="en-US" sz="1050" baseline="30000" dirty="0" smtClean="0"/>
              <a:t>th</a:t>
            </a:r>
            <a:r>
              <a:rPr lang="en-US" sz="1050" dirty="0" smtClean="0"/>
              <a:t> hole on both connector strips as shown.</a:t>
            </a:r>
          </a:p>
          <a:p>
            <a:pPr marL="228600" indent="-228600">
              <a:buFont typeface="Wingdings" pitchFamily="2" charset="2"/>
              <a:buChar char="q"/>
            </a:pPr>
            <a:r>
              <a:rPr lang="en-US" sz="1050" dirty="0" smtClean="0"/>
              <a:t>Ends of all dowels need to extend 6mm (~1/4”).</a:t>
            </a:r>
          </a:p>
          <a:p>
            <a:pPr marL="228600" indent="-228600">
              <a:buFont typeface="Wingdings" pitchFamily="2" charset="2"/>
              <a:buChar char="q"/>
            </a:pPr>
            <a:endParaRPr lang="en-US" sz="1050" dirty="0" smtClean="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3685035"/>
            <a:ext cx="652738" cy="551908"/>
          </a:xfrm>
          <a:prstGeom prst="rect">
            <a:avLst/>
          </a:prstGeom>
        </p:spPr>
      </p:pic>
      <p:cxnSp>
        <p:nvCxnSpPr>
          <p:cNvPr id="20" name="Straight Arrow Connector 19"/>
          <p:cNvCxnSpPr/>
          <p:nvPr/>
        </p:nvCxnSpPr>
        <p:spPr>
          <a:xfrm flipH="1">
            <a:off x="5791200" y="3926435"/>
            <a:ext cx="1066800" cy="15026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838200" y="3485608"/>
            <a:ext cx="381000" cy="113163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586193" y="3485608"/>
            <a:ext cx="623607" cy="59109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371600" y="3543300"/>
            <a:ext cx="1143000" cy="1524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114550" y="4736172"/>
            <a:ext cx="952500" cy="215444"/>
          </a:xfrm>
          <a:prstGeom prst="rect">
            <a:avLst/>
          </a:prstGeom>
          <a:noFill/>
        </p:spPr>
        <p:txBody>
          <a:bodyPr wrap="square" rtlCol="0">
            <a:spAutoFit/>
          </a:bodyPr>
          <a:lstStyle/>
          <a:p>
            <a:r>
              <a:rPr lang="en-US" sz="800" dirty="0" smtClean="0"/>
              <a:t>8</a:t>
            </a:r>
            <a:r>
              <a:rPr lang="en-US" sz="800" baseline="30000" dirty="0" smtClean="0"/>
              <a:t>th</a:t>
            </a:r>
            <a:r>
              <a:rPr lang="en-US" sz="800" dirty="0" smtClean="0"/>
              <a:t> Hole</a:t>
            </a:r>
            <a:endParaRPr lang="en-US" sz="800" dirty="0"/>
          </a:p>
        </p:txBody>
      </p:sp>
      <p:sp>
        <p:nvSpPr>
          <p:cNvPr id="39" name="TextBox 38"/>
          <p:cNvSpPr txBox="1"/>
          <p:nvPr/>
        </p:nvSpPr>
        <p:spPr>
          <a:xfrm>
            <a:off x="1981200" y="4242256"/>
            <a:ext cx="952500" cy="215444"/>
          </a:xfrm>
          <a:prstGeom prst="rect">
            <a:avLst/>
          </a:prstGeom>
          <a:noFill/>
        </p:spPr>
        <p:txBody>
          <a:bodyPr wrap="square" rtlCol="0">
            <a:spAutoFit/>
          </a:bodyPr>
          <a:lstStyle/>
          <a:p>
            <a:r>
              <a:rPr lang="en-US" sz="800" dirty="0" smtClean="0"/>
              <a:t>8</a:t>
            </a:r>
            <a:r>
              <a:rPr lang="en-US" sz="800" baseline="30000" dirty="0" smtClean="0"/>
              <a:t>th</a:t>
            </a:r>
            <a:r>
              <a:rPr lang="en-US" sz="800" dirty="0" smtClean="0"/>
              <a:t> Hole</a:t>
            </a:r>
            <a:endParaRPr lang="en-US" sz="800" dirty="0"/>
          </a:p>
        </p:txBody>
      </p:sp>
      <p:cxnSp>
        <p:nvCxnSpPr>
          <p:cNvPr id="14" name="Straight Arrow Connector 13"/>
          <p:cNvCxnSpPr/>
          <p:nvPr/>
        </p:nvCxnSpPr>
        <p:spPr>
          <a:xfrm flipV="1">
            <a:off x="4086225" y="3959062"/>
            <a:ext cx="240847" cy="29861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734050" y="4736172"/>
            <a:ext cx="169495" cy="33112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21145871">
            <a:off x="3086484" y="4276746"/>
            <a:ext cx="1447800" cy="246221"/>
          </a:xfrm>
          <a:prstGeom prst="rect">
            <a:avLst/>
          </a:prstGeom>
          <a:noFill/>
        </p:spPr>
        <p:txBody>
          <a:bodyPr wrap="square" rtlCol="0">
            <a:spAutoFit/>
          </a:bodyPr>
          <a:lstStyle/>
          <a:p>
            <a:r>
              <a:rPr lang="en-US" sz="1000" dirty="0" smtClean="0"/>
              <a:t>20</a:t>
            </a:r>
            <a:r>
              <a:rPr lang="en-US" sz="1000" baseline="30000" dirty="0" smtClean="0"/>
              <a:t>th</a:t>
            </a:r>
            <a:r>
              <a:rPr lang="en-US" sz="1000" dirty="0" smtClean="0"/>
              <a:t> hole from left</a:t>
            </a:r>
            <a:endParaRPr lang="en-US" sz="1000" dirty="0"/>
          </a:p>
        </p:txBody>
      </p:sp>
      <p:sp>
        <p:nvSpPr>
          <p:cNvPr id="27" name="TextBox 26"/>
          <p:cNvSpPr txBox="1"/>
          <p:nvPr/>
        </p:nvSpPr>
        <p:spPr>
          <a:xfrm rot="21145871">
            <a:off x="4668244" y="3908312"/>
            <a:ext cx="1447800" cy="400110"/>
          </a:xfrm>
          <a:prstGeom prst="rect">
            <a:avLst/>
          </a:prstGeom>
          <a:noFill/>
        </p:spPr>
        <p:txBody>
          <a:bodyPr wrap="square" rtlCol="0">
            <a:spAutoFit/>
          </a:bodyPr>
          <a:lstStyle/>
          <a:p>
            <a:r>
              <a:rPr lang="en-US" sz="1000" dirty="0" smtClean="0"/>
              <a:t>26</a:t>
            </a:r>
            <a:r>
              <a:rPr lang="en-US" sz="1000" baseline="30000" dirty="0" smtClean="0"/>
              <a:t>th</a:t>
            </a:r>
            <a:r>
              <a:rPr lang="en-US" sz="1000" dirty="0" smtClean="0"/>
              <a:t> hole</a:t>
            </a:r>
          </a:p>
          <a:p>
            <a:r>
              <a:rPr lang="en-US" sz="1000" dirty="0" smtClean="0"/>
              <a:t>from left</a:t>
            </a:r>
            <a:endParaRPr lang="en-US" sz="1000" dirty="0"/>
          </a:p>
        </p:txBody>
      </p:sp>
      <p:cxnSp>
        <p:nvCxnSpPr>
          <p:cNvPr id="23" name="Straight Arrow Connector 22"/>
          <p:cNvCxnSpPr/>
          <p:nvPr/>
        </p:nvCxnSpPr>
        <p:spPr>
          <a:xfrm flipH="1">
            <a:off x="4435928" y="3485608"/>
            <a:ext cx="182336" cy="19942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181600" y="3423109"/>
            <a:ext cx="152400" cy="12019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0840" y="2807543"/>
            <a:ext cx="566739" cy="615566"/>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455" y="2933700"/>
            <a:ext cx="652738" cy="551908"/>
          </a:xfrm>
          <a:prstGeom prst="rect">
            <a:avLst/>
          </a:prstGeom>
        </p:spPr>
      </p:pic>
      <p:cxnSp>
        <p:nvCxnSpPr>
          <p:cNvPr id="34" name="Straight Arrow Connector 33"/>
          <p:cNvCxnSpPr/>
          <p:nvPr/>
        </p:nvCxnSpPr>
        <p:spPr>
          <a:xfrm>
            <a:off x="4144736" y="4452468"/>
            <a:ext cx="503464" cy="16477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9979" y="5067300"/>
            <a:ext cx="566739" cy="615566"/>
          </a:xfrm>
          <a:prstGeom prst="rect">
            <a:avLst/>
          </a:prstGeom>
        </p:spPr>
      </p:pic>
      <p:cxnSp>
        <p:nvCxnSpPr>
          <p:cNvPr id="44" name="Straight Arrow Connector 43"/>
          <p:cNvCxnSpPr/>
          <p:nvPr/>
        </p:nvCxnSpPr>
        <p:spPr>
          <a:xfrm flipH="1" flipV="1">
            <a:off x="4953000" y="4843894"/>
            <a:ext cx="352425" cy="29960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230586" y="4302920"/>
            <a:ext cx="503464" cy="16477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5230586" y="3781155"/>
            <a:ext cx="179816" cy="2204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7683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7964" y="1709546"/>
            <a:ext cx="4985316" cy="1866957"/>
          </a:xfrm>
          <a:prstGeom prst="rect">
            <a:avLst/>
          </a:prstGeom>
        </p:spPr>
      </p:pic>
      <p:sp>
        <p:nvSpPr>
          <p:cNvPr id="5" name="Slide Number Placeholder 4"/>
          <p:cNvSpPr>
            <a:spLocks noGrp="1"/>
          </p:cNvSpPr>
          <p:nvPr>
            <p:ph type="sldNum" sz="quarter" idx="12"/>
          </p:nvPr>
        </p:nvSpPr>
        <p:spPr/>
        <p:txBody>
          <a:bodyPr/>
          <a:lstStyle/>
          <a:p>
            <a:fld id="{431A5DB1-9EFD-4D87-AB04-CC723D123997}" type="slidenum">
              <a:rPr lang="en-US" smtClean="0"/>
              <a:pPr/>
              <a:t>8</a:t>
            </a:fld>
            <a:endParaRPr lang="en-US" dirty="0"/>
          </a:p>
        </p:txBody>
      </p:sp>
      <p:sp>
        <p:nvSpPr>
          <p:cNvPr id="12" name="TextBox 11"/>
          <p:cNvSpPr txBox="1"/>
          <p:nvPr/>
        </p:nvSpPr>
        <p:spPr>
          <a:xfrm>
            <a:off x="939800" y="1121833"/>
            <a:ext cx="228600" cy="215444"/>
          </a:xfrm>
          <a:prstGeom prst="rect">
            <a:avLst/>
          </a:prstGeom>
          <a:solidFill>
            <a:srgbClr val="0070C0"/>
          </a:solidFill>
        </p:spPr>
        <p:txBody>
          <a:bodyPr wrap="square" lIns="0" tIns="0" rIns="0" bIns="0" rtlCol="0" anchor="ctr" anchorCtr="0">
            <a:spAutoFit/>
          </a:bodyPr>
          <a:lstStyle/>
          <a:p>
            <a:pPr algn="ctr"/>
            <a:r>
              <a:rPr lang="en-US" sz="1400" dirty="0" smtClean="0">
                <a:solidFill>
                  <a:schemeClr val="bg1"/>
                </a:solidFill>
              </a:rPr>
              <a:t>10</a:t>
            </a:r>
            <a:endParaRPr lang="en-US" sz="1400" dirty="0">
              <a:solidFill>
                <a:schemeClr val="bg1"/>
              </a:solidFill>
            </a:endParaRPr>
          </a:p>
        </p:txBody>
      </p:sp>
      <p:sp>
        <p:nvSpPr>
          <p:cNvPr id="17" name="Line Callout 2 16"/>
          <p:cNvSpPr/>
          <p:nvPr/>
        </p:nvSpPr>
        <p:spPr>
          <a:xfrm flipH="1">
            <a:off x="1159933" y="1132465"/>
            <a:ext cx="6096000" cy="577081"/>
          </a:xfrm>
          <a:prstGeom prst="borderCallout2">
            <a:avLst>
              <a:gd name="adj1" fmla="val 109101"/>
              <a:gd name="adj2" fmla="val 79792"/>
              <a:gd name="adj3" fmla="val 132354"/>
              <a:gd name="adj4" fmla="val 79599"/>
              <a:gd name="adj5" fmla="val 187032"/>
              <a:gd name="adj6" fmla="val 71617"/>
            </a:avLst>
          </a:prstGeom>
          <a:ln w="19050" cmpd="sng">
            <a:solidFill>
              <a:schemeClr val="tx1"/>
            </a:solidFill>
            <a:prstDash val="solid"/>
            <a:tailEnd type="none"/>
          </a:ln>
          <a:effectLst>
            <a:glow rad="635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marL="171450" indent="-171450">
              <a:buFont typeface="Wingdings" pitchFamily="2" charset="2"/>
              <a:buChar char="q"/>
            </a:pPr>
            <a:r>
              <a:rPr lang="en-US" sz="1050" dirty="0" smtClean="0"/>
              <a:t>Cut two dowels  51mm (~2”).</a:t>
            </a:r>
          </a:p>
          <a:p>
            <a:pPr marL="171450" indent="-171450">
              <a:buFont typeface="Wingdings" pitchFamily="2" charset="2"/>
              <a:buChar char="q"/>
            </a:pPr>
            <a:r>
              <a:rPr lang="en-US" sz="1050" dirty="0" smtClean="0"/>
              <a:t>Assemble two full connector strips with the cut dowels in the 7</a:t>
            </a:r>
            <a:r>
              <a:rPr lang="en-US" sz="1050" baseline="30000" dirty="0" smtClean="0"/>
              <a:t>th</a:t>
            </a:r>
            <a:r>
              <a:rPr lang="en-US" sz="1050" dirty="0" smtClean="0"/>
              <a:t> and 21</a:t>
            </a:r>
            <a:r>
              <a:rPr lang="en-US" sz="1050" baseline="30000" dirty="0" smtClean="0"/>
              <a:t>st</a:t>
            </a:r>
            <a:r>
              <a:rPr lang="en-US" sz="1050" dirty="0" smtClean="0"/>
              <a:t> holes as shown.</a:t>
            </a:r>
          </a:p>
          <a:p>
            <a:pPr marL="171450" indent="-171450">
              <a:buFont typeface="Wingdings" pitchFamily="2" charset="2"/>
              <a:buChar char="q"/>
            </a:pPr>
            <a:r>
              <a:rPr lang="en-US" sz="1050" dirty="0"/>
              <a:t>D</a:t>
            </a:r>
            <a:r>
              <a:rPr lang="en-US" sz="1050" dirty="0" smtClean="0"/>
              <a:t>owel ends should extend beyond the connector strips by 6mm (~1/4”).</a:t>
            </a:r>
          </a:p>
        </p:txBody>
      </p:sp>
      <p:sp>
        <p:nvSpPr>
          <p:cNvPr id="20" name="Rectangle 19"/>
          <p:cNvSpPr/>
          <p:nvPr/>
        </p:nvSpPr>
        <p:spPr>
          <a:xfrm>
            <a:off x="152400" y="603090"/>
            <a:ext cx="5181600" cy="351942"/>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BUILDING THE UPPER COMPONENT OF THE ARM </a:t>
            </a:r>
            <a:endParaRPr lang="en-US" dirty="0">
              <a:solidFill>
                <a:schemeClr val="tx2"/>
              </a:solidFill>
            </a:endParaRPr>
          </a:p>
        </p:txBody>
      </p:sp>
      <p:cxnSp>
        <p:nvCxnSpPr>
          <p:cNvPr id="6" name="Straight Arrow Connector 5"/>
          <p:cNvCxnSpPr>
            <a:stCxn id="10" idx="1"/>
          </p:cNvCxnSpPr>
          <p:nvPr/>
        </p:nvCxnSpPr>
        <p:spPr>
          <a:xfrm flipH="1" flipV="1">
            <a:off x="4724400" y="2855887"/>
            <a:ext cx="349158" cy="14762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5033341" y="4143375"/>
            <a:ext cx="114300" cy="3143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743200" y="2422559"/>
            <a:ext cx="53578" cy="2039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3" idx="2"/>
          </p:cNvCxnSpPr>
          <p:nvPr/>
        </p:nvCxnSpPr>
        <p:spPr>
          <a:xfrm>
            <a:off x="4352925" y="2113121"/>
            <a:ext cx="62327" cy="17911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438400" y="2171700"/>
            <a:ext cx="933450" cy="246221"/>
          </a:xfrm>
          <a:prstGeom prst="rect">
            <a:avLst/>
          </a:prstGeom>
          <a:noFill/>
        </p:spPr>
        <p:txBody>
          <a:bodyPr wrap="square" rtlCol="0">
            <a:spAutoFit/>
          </a:bodyPr>
          <a:lstStyle/>
          <a:p>
            <a:r>
              <a:rPr lang="en-US" sz="1000" dirty="0" smtClean="0"/>
              <a:t>7</a:t>
            </a:r>
            <a:r>
              <a:rPr lang="en-US" sz="1000" baseline="30000" dirty="0" smtClean="0"/>
              <a:t>th</a:t>
            </a:r>
            <a:r>
              <a:rPr lang="en-US" sz="1000" dirty="0" smtClean="0"/>
              <a:t> hole</a:t>
            </a:r>
            <a:endParaRPr lang="en-US" sz="1000" dirty="0"/>
          </a:p>
        </p:txBody>
      </p:sp>
      <p:sp>
        <p:nvSpPr>
          <p:cNvPr id="23" name="TextBox 22"/>
          <p:cNvSpPr txBox="1"/>
          <p:nvPr/>
        </p:nvSpPr>
        <p:spPr>
          <a:xfrm>
            <a:off x="3886200" y="1866900"/>
            <a:ext cx="933450" cy="246221"/>
          </a:xfrm>
          <a:prstGeom prst="rect">
            <a:avLst/>
          </a:prstGeom>
          <a:noFill/>
        </p:spPr>
        <p:txBody>
          <a:bodyPr wrap="square" rtlCol="0">
            <a:spAutoFit/>
          </a:bodyPr>
          <a:lstStyle/>
          <a:p>
            <a:r>
              <a:rPr lang="en-US" sz="1000" dirty="0" smtClean="0"/>
              <a:t>21</a:t>
            </a:r>
            <a:r>
              <a:rPr lang="en-US" sz="1000" baseline="30000" dirty="0" smtClean="0"/>
              <a:t>st</a:t>
            </a:r>
            <a:r>
              <a:rPr lang="en-US" sz="1000" dirty="0" smtClean="0"/>
              <a:t>  hole</a:t>
            </a:r>
            <a:endParaRPr lang="en-US" sz="1000" dirty="0"/>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3261" y="2417921"/>
            <a:ext cx="566739" cy="615566"/>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0" y="3390900"/>
            <a:ext cx="5181600" cy="1602992"/>
          </a:xfrm>
          <a:prstGeom prst="rect">
            <a:avLst/>
          </a:prstGeom>
        </p:spPr>
      </p:pic>
      <p:sp>
        <p:nvSpPr>
          <p:cNvPr id="21" name="Line Callout 2 20"/>
          <p:cNvSpPr/>
          <p:nvPr/>
        </p:nvSpPr>
        <p:spPr>
          <a:xfrm flipH="1">
            <a:off x="1295400" y="3723879"/>
            <a:ext cx="3200400" cy="253916"/>
          </a:xfrm>
          <a:prstGeom prst="borderCallout2">
            <a:avLst>
              <a:gd name="adj1" fmla="val 109101"/>
              <a:gd name="adj2" fmla="val 79792"/>
              <a:gd name="adj3" fmla="val 432454"/>
              <a:gd name="adj4" fmla="val 79070"/>
              <a:gd name="adj5" fmla="val 477128"/>
              <a:gd name="adj6" fmla="val 42517"/>
            </a:avLst>
          </a:prstGeom>
          <a:ln w="19050" cmpd="sng">
            <a:solidFill>
              <a:schemeClr val="tx1"/>
            </a:solidFill>
            <a:prstDash val="solid"/>
            <a:tailEnd type="none"/>
          </a:ln>
          <a:effectLst>
            <a:glow rad="635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marL="171450" indent="-171450">
              <a:buFont typeface="Wingdings" pitchFamily="2" charset="2"/>
              <a:buChar char="q"/>
            </a:pPr>
            <a:r>
              <a:rPr lang="en-US" sz="1050" dirty="0" smtClean="0"/>
              <a:t>Cut 45mm (~1 ¾”) off one connector strip as shown.</a:t>
            </a:r>
          </a:p>
        </p:txBody>
      </p:sp>
      <p:sp>
        <p:nvSpPr>
          <p:cNvPr id="10" name="TextBox 9"/>
          <p:cNvSpPr txBox="1"/>
          <p:nvPr/>
        </p:nvSpPr>
        <p:spPr>
          <a:xfrm>
            <a:off x="5073558" y="2876550"/>
            <a:ext cx="2438400" cy="253916"/>
          </a:xfrm>
          <a:prstGeom prst="rect">
            <a:avLst/>
          </a:prstGeom>
          <a:noFill/>
        </p:spPr>
        <p:txBody>
          <a:bodyPr wrap="square" rtlCol="0">
            <a:spAutoFit/>
          </a:bodyPr>
          <a:lstStyle/>
          <a:p>
            <a:r>
              <a:rPr lang="en-US" sz="1050" dirty="0" smtClean="0"/>
              <a:t>Extend dowels 6mm </a:t>
            </a:r>
            <a:r>
              <a:rPr lang="en-US" sz="1050" dirty="0"/>
              <a:t>(~1/4</a:t>
            </a:r>
            <a:r>
              <a:rPr lang="en-US" sz="1050" dirty="0" smtClean="0"/>
              <a:t>”)</a:t>
            </a:r>
            <a:endParaRPr lang="en-US" sz="1050" dirty="0"/>
          </a:p>
        </p:txBody>
      </p:sp>
      <p:sp>
        <p:nvSpPr>
          <p:cNvPr id="25" name="TextBox 24"/>
          <p:cNvSpPr txBox="1"/>
          <p:nvPr/>
        </p:nvSpPr>
        <p:spPr>
          <a:xfrm>
            <a:off x="1066800" y="3719645"/>
            <a:ext cx="228600" cy="215444"/>
          </a:xfrm>
          <a:prstGeom prst="rect">
            <a:avLst/>
          </a:prstGeom>
          <a:solidFill>
            <a:srgbClr val="0070C0"/>
          </a:solidFill>
        </p:spPr>
        <p:txBody>
          <a:bodyPr wrap="square" lIns="0" tIns="0" rIns="0" bIns="0" rtlCol="0" anchor="ctr" anchorCtr="0">
            <a:spAutoFit/>
          </a:bodyPr>
          <a:lstStyle/>
          <a:p>
            <a:pPr algn="ctr"/>
            <a:r>
              <a:rPr lang="en-US" sz="1400" dirty="0" smtClean="0">
                <a:solidFill>
                  <a:schemeClr val="bg1"/>
                </a:solidFill>
              </a:rPr>
              <a:t>11</a:t>
            </a:r>
            <a:endParaRPr lang="en-US" sz="1400" dirty="0">
              <a:solidFill>
                <a:schemeClr val="bg1"/>
              </a:solidFill>
            </a:endParaRPr>
          </a:p>
        </p:txBody>
      </p:sp>
      <p:sp>
        <p:nvSpPr>
          <p:cNvPr id="3" name="TextBox 2"/>
          <p:cNvSpPr txBox="1"/>
          <p:nvPr/>
        </p:nvSpPr>
        <p:spPr>
          <a:xfrm>
            <a:off x="7053261" y="2957287"/>
            <a:ext cx="838200" cy="215444"/>
          </a:xfrm>
          <a:prstGeom prst="rect">
            <a:avLst/>
          </a:prstGeom>
          <a:noFill/>
        </p:spPr>
        <p:txBody>
          <a:bodyPr wrap="square" rtlCol="0">
            <a:spAutoFit/>
          </a:bodyPr>
          <a:lstStyle/>
          <a:p>
            <a:r>
              <a:rPr lang="en-US" sz="800" b="1" dirty="0" smtClean="0"/>
              <a:t>Any Holes</a:t>
            </a:r>
            <a:endParaRPr lang="en-US" sz="800" b="1" dirty="0"/>
          </a:p>
        </p:txBody>
      </p:sp>
      <p:sp>
        <p:nvSpPr>
          <p:cNvPr id="26" name="TextBox 25"/>
          <p:cNvSpPr txBox="1"/>
          <p:nvPr/>
        </p:nvSpPr>
        <p:spPr>
          <a:xfrm>
            <a:off x="166559" y="2945800"/>
            <a:ext cx="1800481" cy="369332"/>
          </a:xfrm>
          <a:prstGeom prst="rect">
            <a:avLst/>
          </a:prstGeom>
          <a:noFill/>
        </p:spPr>
        <p:txBody>
          <a:bodyPr wrap="square" rtlCol="0">
            <a:spAutoFit/>
          </a:bodyPr>
          <a:lstStyle/>
          <a:p>
            <a:r>
              <a:rPr lang="en-US" sz="900" dirty="0" smtClean="0"/>
              <a:t>Spacing Between Upper Arm Connector Strips is 31mm (1 ¼”)</a:t>
            </a:r>
            <a:endParaRPr lang="en-US" sz="900" dirty="0"/>
          </a:p>
        </p:txBody>
      </p:sp>
      <p:cxnSp>
        <p:nvCxnSpPr>
          <p:cNvPr id="27" name="Straight Arrow Connector 26"/>
          <p:cNvCxnSpPr/>
          <p:nvPr/>
        </p:nvCxnSpPr>
        <p:spPr>
          <a:xfrm flipV="1">
            <a:off x="1828800" y="3130466"/>
            <a:ext cx="304800" cy="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4355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31A5DB1-9EFD-4D87-AB04-CC723D123997}" type="slidenum">
              <a:rPr lang="en-US" smtClean="0"/>
              <a:pPr/>
              <a:t>9</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1466339"/>
            <a:ext cx="2832441" cy="4248661"/>
          </a:xfrm>
          <a:prstGeom prst="rect">
            <a:avLst/>
          </a:prstGeom>
        </p:spPr>
      </p:pic>
      <p:pic>
        <p:nvPicPr>
          <p:cNvPr id="6" name="Picture 5"/>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5000"/>
                    </a14:imgEffect>
                  </a14:imgLayer>
                </a14:imgProps>
              </a:ext>
              <a:ext uri="{28A0092B-C50C-407E-A947-70E740481C1C}">
                <a14:useLocalDpi xmlns:a14="http://schemas.microsoft.com/office/drawing/2010/main" val="0"/>
              </a:ext>
            </a:extLst>
          </a:blip>
          <a:stretch>
            <a:fillRect/>
          </a:stretch>
        </p:blipFill>
        <p:spPr>
          <a:xfrm>
            <a:off x="1143000" y="2705100"/>
            <a:ext cx="3340533" cy="3009900"/>
          </a:xfrm>
          <a:prstGeom prst="rect">
            <a:avLst/>
          </a:prstGeom>
        </p:spPr>
      </p:pic>
      <p:sp>
        <p:nvSpPr>
          <p:cNvPr id="17" name="Rectangle 16"/>
          <p:cNvSpPr/>
          <p:nvPr/>
        </p:nvSpPr>
        <p:spPr>
          <a:xfrm>
            <a:off x="457200" y="603090"/>
            <a:ext cx="5181600" cy="351942"/>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JOINING THE LOWER AND UPPER ARM COMPONENTS</a:t>
            </a:r>
            <a:endParaRPr lang="en-US" dirty="0">
              <a:solidFill>
                <a:schemeClr val="tx2"/>
              </a:solidFill>
            </a:endParaRPr>
          </a:p>
        </p:txBody>
      </p:sp>
      <p:sp>
        <p:nvSpPr>
          <p:cNvPr id="18" name="TextBox 17"/>
          <p:cNvSpPr txBox="1"/>
          <p:nvPr/>
        </p:nvSpPr>
        <p:spPr>
          <a:xfrm>
            <a:off x="762000" y="1241830"/>
            <a:ext cx="228600" cy="215444"/>
          </a:xfrm>
          <a:prstGeom prst="rect">
            <a:avLst/>
          </a:prstGeom>
          <a:solidFill>
            <a:srgbClr val="0070C0"/>
          </a:solidFill>
        </p:spPr>
        <p:txBody>
          <a:bodyPr wrap="square" lIns="0" tIns="0" rIns="0" bIns="0" rtlCol="0" anchor="ctr" anchorCtr="0">
            <a:spAutoFit/>
          </a:bodyPr>
          <a:lstStyle/>
          <a:p>
            <a:pPr algn="ctr"/>
            <a:r>
              <a:rPr lang="en-US" sz="1400" dirty="0" smtClean="0">
                <a:solidFill>
                  <a:schemeClr val="bg1"/>
                </a:solidFill>
              </a:rPr>
              <a:t>12</a:t>
            </a:r>
            <a:endParaRPr lang="en-US" sz="1400" dirty="0">
              <a:solidFill>
                <a:schemeClr val="bg1"/>
              </a:solidFill>
            </a:endParaRPr>
          </a:p>
        </p:txBody>
      </p:sp>
      <p:sp>
        <p:nvSpPr>
          <p:cNvPr id="19" name="Line Callout 2 18"/>
          <p:cNvSpPr/>
          <p:nvPr/>
        </p:nvSpPr>
        <p:spPr>
          <a:xfrm flipH="1">
            <a:off x="990600" y="1241830"/>
            <a:ext cx="5410200" cy="1061829"/>
          </a:xfrm>
          <a:prstGeom prst="borderCallout2">
            <a:avLst>
              <a:gd name="adj1" fmla="val 103825"/>
              <a:gd name="adj2" fmla="val 23237"/>
              <a:gd name="adj3" fmla="val 146417"/>
              <a:gd name="adj4" fmla="val 23200"/>
              <a:gd name="adj5" fmla="val 187977"/>
              <a:gd name="adj6" fmla="val 49703"/>
            </a:avLst>
          </a:prstGeom>
          <a:ln w="19050" cmpd="sng">
            <a:solidFill>
              <a:schemeClr val="tx1"/>
            </a:solidFill>
            <a:prstDash val="solid"/>
            <a:tailEnd type="none"/>
          </a:ln>
          <a:effectLst>
            <a:glow rad="635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marL="171450" indent="-171450">
              <a:buFont typeface="Wingdings" pitchFamily="2" charset="2"/>
              <a:buChar char="q"/>
            </a:pPr>
            <a:r>
              <a:rPr lang="en-US" sz="1050" dirty="0" smtClean="0"/>
              <a:t>Cut one dowel  90mm (~3 1/2”).</a:t>
            </a:r>
          </a:p>
          <a:p>
            <a:pPr marL="171450" indent="-171450">
              <a:buFont typeface="Wingdings" pitchFamily="2" charset="2"/>
              <a:buChar char="q"/>
            </a:pPr>
            <a:r>
              <a:rPr lang="en-US" sz="1050" dirty="0" smtClean="0"/>
              <a:t>Insert the 90mm (3 1/2”) dowel  through one  reamed hole (8</a:t>
            </a:r>
            <a:r>
              <a:rPr lang="en-US" sz="1050" baseline="30000" dirty="0" smtClean="0"/>
              <a:t>th</a:t>
            </a:r>
            <a:r>
              <a:rPr lang="en-US" sz="1050" dirty="0" smtClean="0"/>
              <a:t> from end) of the lower arm section. Then into  both of the </a:t>
            </a:r>
            <a:r>
              <a:rPr lang="en-US" sz="1050" dirty="0" err="1" smtClean="0"/>
              <a:t>unreamed</a:t>
            </a:r>
            <a:r>
              <a:rPr lang="en-US" sz="1050" dirty="0" smtClean="0"/>
              <a:t> 7</a:t>
            </a:r>
            <a:r>
              <a:rPr lang="en-US" sz="1050" baseline="30000" dirty="0" smtClean="0"/>
              <a:t>th</a:t>
            </a:r>
            <a:r>
              <a:rPr lang="en-US" sz="1050" dirty="0" smtClean="0"/>
              <a:t> holes  of the  upper arm component. Finally insert the dowel through the reamed hole of the lower arm component.</a:t>
            </a:r>
          </a:p>
          <a:p>
            <a:pPr marL="171450" indent="-171450">
              <a:buFont typeface="Wingdings" pitchFamily="2" charset="2"/>
              <a:buChar char="q"/>
            </a:pPr>
            <a:r>
              <a:rPr lang="en-US" sz="1050" dirty="0" smtClean="0"/>
              <a:t>Spacing between the upper arm connector strips should be 31mm (~1 ¼”).</a:t>
            </a:r>
          </a:p>
          <a:p>
            <a:pPr marL="171450" indent="-171450">
              <a:buFont typeface="Wingdings" pitchFamily="2" charset="2"/>
              <a:buChar char="q"/>
            </a:pPr>
            <a:r>
              <a:rPr lang="en-US" sz="1050" dirty="0" smtClean="0"/>
              <a:t>Place Teacher Geek Clips on both ends of the dowel.</a:t>
            </a:r>
          </a:p>
        </p:txBody>
      </p:sp>
      <p:sp>
        <p:nvSpPr>
          <p:cNvPr id="2" name="TextBox 1"/>
          <p:cNvSpPr txBox="1"/>
          <p:nvPr/>
        </p:nvSpPr>
        <p:spPr>
          <a:xfrm>
            <a:off x="533400" y="3648075"/>
            <a:ext cx="1447800" cy="215444"/>
          </a:xfrm>
          <a:prstGeom prst="rect">
            <a:avLst/>
          </a:prstGeom>
          <a:noFill/>
        </p:spPr>
        <p:txBody>
          <a:bodyPr wrap="square" rtlCol="0">
            <a:spAutoFit/>
          </a:bodyPr>
          <a:lstStyle/>
          <a:p>
            <a:r>
              <a:rPr lang="en-US" sz="800" dirty="0" smtClean="0"/>
              <a:t>Lower </a:t>
            </a:r>
            <a:r>
              <a:rPr lang="en-US" sz="800" dirty="0"/>
              <a:t>A</a:t>
            </a:r>
            <a:r>
              <a:rPr lang="en-US" sz="800" dirty="0" smtClean="0"/>
              <a:t>rm Section</a:t>
            </a:r>
            <a:endParaRPr lang="en-US" sz="800" dirty="0"/>
          </a:p>
        </p:txBody>
      </p:sp>
      <p:sp>
        <p:nvSpPr>
          <p:cNvPr id="12" name="TextBox 11"/>
          <p:cNvSpPr txBox="1"/>
          <p:nvPr/>
        </p:nvSpPr>
        <p:spPr>
          <a:xfrm>
            <a:off x="2933700" y="2578413"/>
            <a:ext cx="1447800" cy="215444"/>
          </a:xfrm>
          <a:prstGeom prst="rect">
            <a:avLst/>
          </a:prstGeom>
          <a:noFill/>
        </p:spPr>
        <p:txBody>
          <a:bodyPr wrap="square" rtlCol="0">
            <a:spAutoFit/>
          </a:bodyPr>
          <a:lstStyle/>
          <a:p>
            <a:r>
              <a:rPr lang="en-US" sz="800" dirty="0" smtClean="0"/>
              <a:t>Upper Arm Section</a:t>
            </a:r>
            <a:endParaRPr lang="en-US" sz="800" dirty="0"/>
          </a:p>
        </p:txBody>
      </p:sp>
      <p:cxnSp>
        <p:nvCxnSpPr>
          <p:cNvPr id="13" name="Straight Arrow Connector 12"/>
          <p:cNvCxnSpPr/>
          <p:nvPr/>
        </p:nvCxnSpPr>
        <p:spPr>
          <a:xfrm>
            <a:off x="3276600" y="2812905"/>
            <a:ext cx="76200" cy="34939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524000" y="3648077"/>
            <a:ext cx="342900" cy="1077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581150" y="4210050"/>
            <a:ext cx="810864" cy="4664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66700" y="4676499"/>
            <a:ext cx="1447800" cy="215444"/>
          </a:xfrm>
          <a:prstGeom prst="rect">
            <a:avLst/>
          </a:prstGeom>
          <a:noFill/>
        </p:spPr>
        <p:txBody>
          <a:bodyPr wrap="square" rtlCol="0">
            <a:spAutoFit/>
          </a:bodyPr>
          <a:lstStyle/>
          <a:p>
            <a:r>
              <a:rPr lang="en-US" sz="800" dirty="0" smtClean="0"/>
              <a:t>8</a:t>
            </a:r>
            <a:r>
              <a:rPr lang="en-US" sz="800" baseline="30000" dirty="0" smtClean="0"/>
              <a:t>th</a:t>
            </a:r>
            <a:r>
              <a:rPr lang="en-US" sz="800" dirty="0" smtClean="0"/>
              <a:t> Hole Reamed Both Sides</a:t>
            </a:r>
            <a:endParaRPr lang="en-US" sz="800" dirty="0"/>
          </a:p>
        </p:txBody>
      </p:sp>
      <p:sp>
        <p:nvSpPr>
          <p:cNvPr id="25" name="TextBox 24"/>
          <p:cNvSpPr txBox="1"/>
          <p:nvPr/>
        </p:nvSpPr>
        <p:spPr>
          <a:xfrm>
            <a:off x="5334000" y="2857500"/>
            <a:ext cx="1447800" cy="215444"/>
          </a:xfrm>
          <a:prstGeom prst="rect">
            <a:avLst/>
          </a:prstGeom>
          <a:noFill/>
        </p:spPr>
        <p:txBody>
          <a:bodyPr wrap="square" rtlCol="0">
            <a:spAutoFit/>
          </a:bodyPr>
          <a:lstStyle/>
          <a:p>
            <a:r>
              <a:rPr lang="en-US" sz="800" dirty="0" smtClean="0"/>
              <a:t>Upper Arm Section</a:t>
            </a:r>
            <a:endParaRPr lang="en-US" sz="800" dirty="0"/>
          </a:p>
        </p:txBody>
      </p:sp>
      <p:cxnSp>
        <p:nvCxnSpPr>
          <p:cNvPr id="26" name="Straight Arrow Connector 25"/>
          <p:cNvCxnSpPr/>
          <p:nvPr/>
        </p:nvCxnSpPr>
        <p:spPr>
          <a:xfrm>
            <a:off x="6057900" y="3072944"/>
            <a:ext cx="542926" cy="8935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229600" y="2812905"/>
            <a:ext cx="1447800" cy="215444"/>
          </a:xfrm>
          <a:prstGeom prst="rect">
            <a:avLst/>
          </a:prstGeom>
          <a:noFill/>
        </p:spPr>
        <p:txBody>
          <a:bodyPr wrap="square" rtlCol="0">
            <a:spAutoFit/>
          </a:bodyPr>
          <a:lstStyle/>
          <a:p>
            <a:r>
              <a:rPr lang="en-US" sz="800" dirty="0" smtClean="0"/>
              <a:t>Lower </a:t>
            </a:r>
            <a:r>
              <a:rPr lang="en-US" sz="800" dirty="0"/>
              <a:t>A</a:t>
            </a:r>
            <a:r>
              <a:rPr lang="en-US" sz="800" dirty="0" smtClean="0"/>
              <a:t>rm Section</a:t>
            </a:r>
            <a:endParaRPr lang="en-US" sz="800" dirty="0"/>
          </a:p>
        </p:txBody>
      </p:sp>
      <p:cxnSp>
        <p:nvCxnSpPr>
          <p:cNvPr id="32" name="Straight Arrow Connector 31"/>
          <p:cNvCxnSpPr>
            <a:stCxn id="31" idx="1"/>
          </p:cNvCxnSpPr>
          <p:nvPr/>
        </p:nvCxnSpPr>
        <p:spPr>
          <a:xfrm flipH="1">
            <a:off x="7924800" y="2920627"/>
            <a:ext cx="304800" cy="10772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810000" y="3482947"/>
            <a:ext cx="1447800" cy="215444"/>
          </a:xfrm>
          <a:prstGeom prst="rect">
            <a:avLst/>
          </a:prstGeom>
          <a:noFill/>
        </p:spPr>
        <p:txBody>
          <a:bodyPr wrap="square" rtlCol="0">
            <a:spAutoFit/>
          </a:bodyPr>
          <a:lstStyle/>
          <a:p>
            <a:r>
              <a:rPr lang="en-US" sz="800" dirty="0" smtClean="0"/>
              <a:t>7</a:t>
            </a:r>
            <a:r>
              <a:rPr lang="en-US" sz="800" baseline="30000" dirty="0" smtClean="0"/>
              <a:t>th</a:t>
            </a:r>
            <a:r>
              <a:rPr lang="en-US" sz="800" dirty="0" smtClean="0"/>
              <a:t> Hole</a:t>
            </a:r>
            <a:endParaRPr lang="en-US" sz="800" dirty="0"/>
          </a:p>
        </p:txBody>
      </p:sp>
      <p:cxnSp>
        <p:nvCxnSpPr>
          <p:cNvPr id="39" name="Straight Arrow Connector 38"/>
          <p:cNvCxnSpPr/>
          <p:nvPr/>
        </p:nvCxnSpPr>
        <p:spPr>
          <a:xfrm flipH="1">
            <a:off x="3048000" y="3673019"/>
            <a:ext cx="898870" cy="21544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6600826" y="4400550"/>
            <a:ext cx="590549" cy="1905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600319" y="4190403"/>
            <a:ext cx="1800481" cy="338554"/>
          </a:xfrm>
          <a:prstGeom prst="rect">
            <a:avLst/>
          </a:prstGeom>
          <a:noFill/>
        </p:spPr>
        <p:txBody>
          <a:bodyPr wrap="square" rtlCol="0">
            <a:spAutoFit/>
          </a:bodyPr>
          <a:lstStyle/>
          <a:p>
            <a:r>
              <a:rPr lang="en-US" sz="800" dirty="0" smtClean="0"/>
              <a:t>Spacing Between Upper Arm Connector Strips is 31mm (1 ¼”)</a:t>
            </a:r>
            <a:endParaRPr lang="en-US" sz="800" dirty="0"/>
          </a:p>
        </p:txBody>
      </p:sp>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4570" y="4035830"/>
            <a:ext cx="766030" cy="647700"/>
          </a:xfrm>
          <a:prstGeom prst="rect">
            <a:avLst/>
          </a:prstGeom>
        </p:spPr>
      </p:pic>
      <p:cxnSp>
        <p:nvCxnSpPr>
          <p:cNvPr id="28" name="Straight Arrow Connector 27"/>
          <p:cNvCxnSpPr/>
          <p:nvPr/>
        </p:nvCxnSpPr>
        <p:spPr>
          <a:xfrm>
            <a:off x="5819775" y="4180090"/>
            <a:ext cx="533400" cy="14963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09999" y="3648075"/>
            <a:ext cx="566739" cy="615566"/>
          </a:xfrm>
          <a:prstGeom prst="rect">
            <a:avLst/>
          </a:prstGeom>
        </p:spPr>
      </p:pic>
    </p:spTree>
    <p:extLst>
      <p:ext uri="{BB962C8B-B14F-4D97-AF65-F5344CB8AC3E}">
        <p14:creationId xmlns:p14="http://schemas.microsoft.com/office/powerpoint/2010/main" val="3021865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9991</TotalTime>
  <Words>1779</Words>
  <Application>Microsoft Office PowerPoint</Application>
  <PresentationFormat>On-screen Show (16:10)</PresentationFormat>
  <Paragraphs>268</Paragraphs>
  <Slides>23</Slides>
  <Notes>23</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Darren</dc:creator>
  <cp:lastModifiedBy>Darren</cp:lastModifiedBy>
  <cp:revision>304</cp:revision>
  <cp:lastPrinted>2011-08-29T17:11:13Z</cp:lastPrinted>
  <dcterms:created xsi:type="dcterms:W3CDTF">2011-07-04T15:14:29Z</dcterms:created>
  <dcterms:modified xsi:type="dcterms:W3CDTF">2012-10-26T08:59:59Z</dcterms:modified>
</cp:coreProperties>
</file>