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  <p:sldMasterId id="2147483678" r:id="rId2"/>
  </p:sldMasterIdLst>
  <p:notesMasterIdLst>
    <p:notesMasterId r:id="rId14"/>
  </p:notesMasterIdLst>
  <p:handoutMasterIdLst>
    <p:handoutMasterId r:id="rId15"/>
  </p:handoutMasterIdLst>
  <p:sldIdLst>
    <p:sldId id="256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9144000" cy="5715000" type="screen16x1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3425" autoAdjust="0"/>
    <p:restoredTop sz="94610" autoAdjust="0"/>
  </p:normalViewPr>
  <p:slideViewPr>
    <p:cSldViewPr>
      <p:cViewPr>
        <p:scale>
          <a:sx n="125" d="100"/>
          <a:sy n="125" d="100"/>
        </p:scale>
        <p:origin x="-252" y="-72"/>
      </p:cViewPr>
      <p:guideLst>
        <p:guide orient="horz" pos="180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20" d="100"/>
        <a:sy n="2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5" d="100"/>
          <a:sy n="85" d="100"/>
        </p:scale>
        <p:origin x="-3138" y="-7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B13962-3982-4671-A1B2-E406DEA0064E}" type="datetimeFigureOut">
              <a:rPr lang="en-US" smtClean="0"/>
              <a:pPr/>
              <a:t>3/21/2012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B5B50D-3BE4-4E7B-B909-A665A9792F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29175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D3F135-3B77-4D16-BF11-B0536333975E}" type="datetimeFigureOut">
              <a:rPr lang="en-US" smtClean="0"/>
              <a:pPr/>
              <a:t>3/21/2012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5B1397-6E8D-4488-A251-21CF445D57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56034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5B1397-6E8D-4488-A251-21CF445D57E4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4581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5B1397-6E8D-4488-A251-21CF445D57E4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5846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5B1397-6E8D-4488-A251-21CF445D57E4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5846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5B1397-6E8D-4488-A251-21CF445D57E4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5846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5B1397-6E8D-4488-A251-21CF445D57E4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5846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5B1397-6E8D-4488-A251-21CF445D57E4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5846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5B1397-6E8D-4488-A251-21CF445D57E4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5846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5B1397-6E8D-4488-A251-21CF445D57E4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5846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5B1397-6E8D-4488-A251-21CF445D57E4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5846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5B1397-6E8D-4488-A251-21CF445D57E4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5846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/>
          <p:cNvSpPr txBox="1">
            <a:spLocks/>
          </p:cNvSpPr>
          <p:nvPr userDrawn="1"/>
        </p:nvSpPr>
        <p:spPr>
          <a:xfrm flipH="1">
            <a:off x="228600" y="2319260"/>
            <a:ext cx="8686800" cy="10716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3200"/>
              </a:lnSpc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TeacherGeek Launcher </a:t>
            </a:r>
            <a:r>
              <a:rPr lang="en-US" sz="3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rPr>
              <a:t>Example Build</a:t>
            </a: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6" name="Content Placeholder 2"/>
          <p:cNvSpPr txBox="1">
            <a:spLocks/>
          </p:cNvSpPr>
          <p:nvPr userDrawn="1"/>
        </p:nvSpPr>
        <p:spPr>
          <a:xfrm>
            <a:off x="7620000" y="3162300"/>
            <a:ext cx="1295400" cy="152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© TeacherGeek™, 2011</a:t>
            </a:r>
          </a:p>
        </p:txBody>
      </p:sp>
      <p:sp>
        <p:nvSpPr>
          <p:cNvPr id="20" name="Picture Placeholder 18"/>
          <p:cNvSpPr>
            <a:spLocks noGrp="1"/>
          </p:cNvSpPr>
          <p:nvPr>
            <p:ph type="pic" sz="quarter" idx="11"/>
          </p:nvPr>
        </p:nvSpPr>
        <p:spPr>
          <a:xfrm>
            <a:off x="6172200" y="266700"/>
            <a:ext cx="2743200" cy="18288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10"/>
          </p:nvPr>
        </p:nvSpPr>
        <p:spPr>
          <a:xfrm>
            <a:off x="228600" y="266700"/>
            <a:ext cx="2743200" cy="18288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1" name="Picture Placeholder 18"/>
          <p:cNvSpPr>
            <a:spLocks noGrp="1"/>
          </p:cNvSpPr>
          <p:nvPr>
            <p:ph type="pic" sz="quarter" idx="12"/>
          </p:nvPr>
        </p:nvSpPr>
        <p:spPr>
          <a:xfrm>
            <a:off x="3200400" y="266700"/>
            <a:ext cx="2743200" cy="1828800"/>
          </a:xfrm>
        </p:spPr>
        <p:txBody>
          <a:bodyPr/>
          <a:lstStyle/>
          <a:p>
            <a:endParaRPr lang="en-US"/>
          </a:p>
        </p:txBody>
      </p:sp>
      <p:sp>
        <p:nvSpPr>
          <p:cNvPr id="24" name="Picture Placeholder 18"/>
          <p:cNvSpPr>
            <a:spLocks noGrp="1"/>
          </p:cNvSpPr>
          <p:nvPr>
            <p:ph type="pic" sz="quarter" idx="14"/>
          </p:nvPr>
        </p:nvSpPr>
        <p:spPr>
          <a:xfrm>
            <a:off x="228600" y="3619500"/>
            <a:ext cx="2743200" cy="1828800"/>
          </a:xfrm>
        </p:spPr>
        <p:txBody>
          <a:bodyPr/>
          <a:lstStyle/>
          <a:p>
            <a:endParaRPr lang="en-US"/>
          </a:p>
        </p:txBody>
      </p:sp>
      <p:sp>
        <p:nvSpPr>
          <p:cNvPr id="25" name="Picture Placeholder 18"/>
          <p:cNvSpPr>
            <a:spLocks noGrp="1"/>
          </p:cNvSpPr>
          <p:nvPr>
            <p:ph type="pic" sz="quarter" idx="15"/>
          </p:nvPr>
        </p:nvSpPr>
        <p:spPr>
          <a:xfrm>
            <a:off x="3200400" y="3619500"/>
            <a:ext cx="2743200" cy="1828800"/>
          </a:xfrm>
        </p:spPr>
        <p:txBody>
          <a:bodyPr/>
          <a:lstStyle/>
          <a:p>
            <a:endParaRPr lang="en-US"/>
          </a:p>
        </p:txBody>
      </p:sp>
      <p:pic>
        <p:nvPicPr>
          <p:cNvPr id="27" name="Picture 26" descr="3x2 TeacherGeek Logo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172200" y="3619500"/>
            <a:ext cx="2743200" cy="185013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F70D3-79B6-465C-9A17-87DAF08ABEC3}" type="datetimeFigureOut">
              <a:rPr lang="en-US" smtClean="0"/>
              <a:t>3/21/2012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2BDF2-0CF3-47FD-848C-DBFF209C27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2632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F70D3-79B6-465C-9A17-87DAF08ABEC3}" type="datetimeFigureOut">
              <a:rPr lang="en-US" smtClean="0"/>
              <a:t>3/21/2012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2BDF2-0CF3-47FD-848C-DBFF209C27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6028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7013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013"/>
            <a:ext cx="5111750" cy="48783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195388"/>
            <a:ext cx="3008313" cy="39100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F70D3-79B6-465C-9A17-87DAF08ABEC3}" type="datetimeFigureOut">
              <a:rPr lang="en-US" smtClean="0"/>
              <a:t>3/21/2012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2BDF2-0CF3-47FD-848C-DBFF209C27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2777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30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1175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3575"/>
            <a:ext cx="5486400" cy="6699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F70D3-79B6-465C-9A17-87DAF08ABEC3}" type="datetimeFigureOut">
              <a:rPr lang="en-US" smtClean="0"/>
              <a:t>3/21/2012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2BDF2-0CF3-47FD-848C-DBFF209C27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0484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F70D3-79B6-465C-9A17-87DAF08ABEC3}" type="datetimeFigureOut">
              <a:rPr lang="en-US" smtClean="0"/>
              <a:t>3/21/2012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2BDF2-0CF3-47FD-848C-DBFF209C27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1988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4876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4876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F70D3-79B6-465C-9A17-87DAF08ABEC3}" type="datetimeFigureOut">
              <a:rPr lang="en-US" smtClean="0"/>
              <a:t>3/21/2012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2BDF2-0CF3-47FD-848C-DBFF209C27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6772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723900"/>
            <a:ext cx="3962400" cy="22860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8200" y="114300"/>
            <a:ext cx="533400" cy="304271"/>
          </a:xfrm>
        </p:spPr>
        <p:txBody>
          <a:bodyPr/>
          <a:lstStyle/>
          <a:p>
            <a:fld id="{431A5DB1-9EFD-4D87-AB04-CC723D12399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7543800" y="114300"/>
            <a:ext cx="12192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TeacherGeek™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525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 TeacherGeek™ Page  </a:t>
            </a:r>
            <a:fld id="{431A5DB1-9EFD-4D87-AB04-CC723D12399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31915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525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 TeacherGeek™ Page  </a:t>
            </a:r>
            <a:fld id="{431A5DB1-9EFD-4D87-AB04-CC723D12399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05374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4825"/>
            <a:ext cx="7772400" cy="12255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F70D3-79B6-465C-9A17-87DAF08ABEC3}" type="datetimeFigureOut">
              <a:rPr lang="en-US" smtClean="0"/>
              <a:t>3/21/2012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2BDF2-0CF3-47FD-848C-DBFF209C27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7038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F70D3-79B6-465C-9A17-87DAF08ABEC3}" type="datetimeFigureOut">
              <a:rPr lang="en-US" smtClean="0"/>
              <a:t>3/21/2012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2BDF2-0CF3-47FD-848C-DBFF209C27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5791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1888"/>
            <a:ext cx="7772400" cy="113506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525"/>
            <a:ext cx="7772400" cy="1249363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F70D3-79B6-465C-9A17-87DAF08ABEC3}" type="datetimeFigureOut">
              <a:rPr lang="en-US" smtClean="0"/>
              <a:t>3/21/2012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2BDF2-0CF3-47FD-848C-DBFF209C27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3948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F70D3-79B6-465C-9A17-87DAF08ABEC3}" type="datetimeFigureOut">
              <a:rPr lang="en-US" smtClean="0"/>
              <a:t>3/21/2012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2BDF2-0CF3-47FD-848C-DBFF209C27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2829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525"/>
            <a:ext cx="4040188" cy="5334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925"/>
            <a:ext cx="4040188" cy="32924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279525"/>
            <a:ext cx="4041775" cy="5334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812925"/>
            <a:ext cx="4041775" cy="32924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F70D3-79B6-465C-9A17-87DAF08ABEC3}" type="datetimeFigureOut">
              <a:rPr lang="en-US" smtClean="0"/>
              <a:t>3/21/2012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2BDF2-0CF3-47FD-848C-DBFF209C27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9319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4953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34200" y="114300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 TeacherGeek™ Page  </a:t>
            </a:r>
            <a:fld id="{431A5DB1-9EFD-4D87-AB04-CC723D12399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723900"/>
            <a:ext cx="4495800" cy="2514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51737" y="68579"/>
            <a:ext cx="5106063" cy="404283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launcher </a:t>
            </a:r>
            <a:r>
              <a:rPr kumimoji="0" lang="en-US" sz="14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Example Build</a:t>
            </a:r>
            <a:endParaRPr kumimoji="0" lang="en-US" sz="1400" b="1" i="0" u="none" strike="noStrike" kern="1200" cap="all" spc="0" normalizeH="0" baseline="0" noProof="0" dirty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5" r:id="rId2"/>
    <p:sldLayoutId id="2147483676" r:id="rId3"/>
    <p:sldLayoutId id="2147483677" r:id="rId4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9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7488"/>
            <a:ext cx="2133600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2F70D3-79B6-465C-9A17-87DAF08ABEC3}" type="datetimeFigureOut">
              <a:rPr lang="en-US" smtClean="0"/>
              <a:t>3/21/2012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7488"/>
            <a:ext cx="2895600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7488"/>
            <a:ext cx="2133600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92BDF2-0CF3-47FD-848C-DBFF209C27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776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emf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microsoft.com/office/2007/relationships/hdphoto" Target="../media/hdphoto1.wdp"/><Relationship Id="rId4" Type="http://schemas.openxmlformats.org/officeDocument/2006/relationships/image" Target="../media/image2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Placeholder 19"/>
          <p:cNvPicPr>
            <a:picLocks noGrp="1" noChangeAspect="1"/>
          </p:cNvPicPr>
          <p:nvPr>
            <p:ph type="pic"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23" name="Picture Placeholder 22"/>
          <p:cNvPicPr>
            <a:picLocks noGrp="1" noChangeAspect="1"/>
          </p:cNvPicPr>
          <p:nvPr>
            <p:ph type="pic" sz="quarter" idx="10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27" name="Picture Placeholder 26"/>
          <p:cNvPicPr>
            <a:picLocks noGrp="1" noChangeAspect="1"/>
          </p:cNvPicPr>
          <p:nvPr>
            <p:ph type="pic" sz="quarter" idx="15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3" name="Picture Placeholder 2"/>
          <p:cNvPicPr>
            <a:picLocks noGrp="1" noChangeAspect="1"/>
          </p:cNvPicPr>
          <p:nvPr>
            <p:ph type="pic" sz="quarter" idx="12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30" b="12730"/>
          <a:stretch>
            <a:fillRect/>
          </a:stretch>
        </p:blipFill>
        <p:spPr/>
      </p:pic>
      <p:pic>
        <p:nvPicPr>
          <p:cNvPr id="5" name="Picture Placeholder 4"/>
          <p:cNvPicPr>
            <a:picLocks noGrp="1" noChangeAspect="1"/>
          </p:cNvPicPr>
          <p:nvPr>
            <p:ph type="pic" sz="quarter" idx="11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202" b="30202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A5DB1-9EFD-4D87-AB04-CC723D123997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19644" y="571500"/>
            <a:ext cx="4442003" cy="457200"/>
          </a:xfrm>
          <a:prstGeom prst="rect">
            <a:avLst/>
          </a:prstGeom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2"/>
                </a:solidFill>
              </a:rPr>
              <a:t>SAMPLE </a:t>
            </a:r>
            <a:r>
              <a:rPr lang="en-US" dirty="0">
                <a:solidFill>
                  <a:schemeClr val="tx2"/>
                </a:solidFill>
              </a:rPr>
              <a:t>LAUNCHER ASSEMBLY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7037" y="1257300"/>
            <a:ext cx="5168207" cy="44577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3086100"/>
            <a:ext cx="2338441" cy="1752600"/>
          </a:xfrm>
          <a:prstGeom prst="rect">
            <a:avLst/>
          </a:prstGeom>
        </p:spPr>
      </p:pic>
      <p:sp>
        <p:nvSpPr>
          <p:cNvPr id="6" name="Line Callout 2 5"/>
          <p:cNvSpPr/>
          <p:nvPr/>
        </p:nvSpPr>
        <p:spPr>
          <a:xfrm flipH="1">
            <a:off x="538821" y="1648597"/>
            <a:ext cx="4033179" cy="707886"/>
          </a:xfrm>
          <a:prstGeom prst="borderCallout2">
            <a:avLst>
              <a:gd name="adj1" fmla="val 106480"/>
              <a:gd name="adj2" fmla="val 88885"/>
              <a:gd name="adj3" fmla="val 208540"/>
              <a:gd name="adj4" fmla="val 88640"/>
              <a:gd name="adj5" fmla="val 277738"/>
              <a:gd name="adj6" fmla="val 62611"/>
            </a:avLst>
          </a:prstGeom>
          <a:ln w="19050" cmpd="sng">
            <a:solidFill>
              <a:schemeClr val="tx1"/>
            </a:solidFill>
            <a:prstDash val="solid"/>
            <a:tailEnd type="none"/>
          </a:ln>
          <a:effectLst>
            <a:glow rad="63500">
              <a:schemeClr val="bg1"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marL="171450" indent="-171450">
              <a:buFont typeface="Wingdings" pitchFamily="2" charset="2"/>
              <a:buChar char="q"/>
            </a:pPr>
            <a:r>
              <a:rPr lang="en-US" sz="1000" dirty="0" smtClean="0"/>
              <a:t>Cut a connector strip 32 </a:t>
            </a:r>
            <a:r>
              <a:rPr lang="en-US" sz="1000" dirty="0"/>
              <a:t>mm </a:t>
            </a:r>
            <a:r>
              <a:rPr lang="en-US" sz="1000" dirty="0" smtClean="0"/>
              <a:t>(~1 ¼”) long.</a:t>
            </a:r>
          </a:p>
          <a:p>
            <a:pPr marL="171450" indent="-171450">
              <a:buFont typeface="Wingdings" pitchFamily="2" charset="2"/>
              <a:buChar char="q"/>
            </a:pPr>
            <a:r>
              <a:rPr lang="en-US" sz="1000" dirty="0" smtClean="0"/>
              <a:t>Insert the 10-24 x 1 ½” machine screw through the end hole.</a:t>
            </a:r>
          </a:p>
          <a:p>
            <a:pPr marL="171450" indent="-171450">
              <a:buFont typeface="Wingdings" pitchFamily="2" charset="2"/>
              <a:buChar char="q"/>
            </a:pPr>
            <a:r>
              <a:rPr lang="en-US" sz="1000" dirty="0" smtClean="0"/>
              <a:t>Slide a </a:t>
            </a:r>
            <a:r>
              <a:rPr lang="en-US" sz="1000" dirty="0" err="1" smtClean="0"/>
              <a:t>TeacherGeek</a:t>
            </a:r>
            <a:r>
              <a:rPr lang="en-US" sz="1000" dirty="0" smtClean="0"/>
              <a:t> clip on and tighten snugly with a 10-24 nut.</a:t>
            </a:r>
          </a:p>
          <a:p>
            <a:pPr marL="171450" indent="-171450">
              <a:buFont typeface="Wingdings" pitchFamily="2" charset="2"/>
              <a:buChar char="q"/>
            </a:pPr>
            <a:r>
              <a:rPr lang="en-US" sz="1000" dirty="0" smtClean="0"/>
              <a:t>Thread a 10-24 locking nut on so it is 5mm (~1/4”) from the other nut.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58076" y="1648597"/>
            <a:ext cx="295897" cy="215444"/>
          </a:xfrm>
          <a:prstGeom prst="rect">
            <a:avLst/>
          </a:prstGeom>
          <a:solidFill>
            <a:srgbClr val="0070C0"/>
          </a:solidFill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5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9" name="Line Callout 2 8"/>
          <p:cNvSpPr/>
          <p:nvPr/>
        </p:nvSpPr>
        <p:spPr>
          <a:xfrm flipH="1">
            <a:off x="3025940" y="2532102"/>
            <a:ext cx="3505200" cy="707886"/>
          </a:xfrm>
          <a:prstGeom prst="borderCallout2">
            <a:avLst>
              <a:gd name="adj1" fmla="val 112573"/>
              <a:gd name="adj2" fmla="val 73380"/>
              <a:gd name="adj3" fmla="val 132986"/>
              <a:gd name="adj4" fmla="val 73135"/>
              <a:gd name="adj5" fmla="val 197309"/>
              <a:gd name="adj6" fmla="val 58107"/>
            </a:avLst>
          </a:prstGeom>
          <a:ln w="19050" cmpd="sng">
            <a:solidFill>
              <a:schemeClr val="tx1"/>
            </a:solidFill>
            <a:prstDash val="solid"/>
            <a:tailEnd type="none"/>
          </a:ln>
          <a:effectLst>
            <a:glow rad="63500">
              <a:schemeClr val="bg1"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marL="171450" indent="-171450">
              <a:buFont typeface="Wingdings" pitchFamily="2" charset="2"/>
              <a:buChar char="q"/>
            </a:pPr>
            <a:r>
              <a:rPr lang="en-US" sz="1000" dirty="0" smtClean="0"/>
              <a:t>Insert the end on the 10-24 1 ½” machine screw into the hole plate  as shown.</a:t>
            </a:r>
          </a:p>
          <a:p>
            <a:pPr marL="171450" indent="-171450">
              <a:buFont typeface="Wingdings" pitchFamily="2" charset="2"/>
              <a:buChar char="q"/>
            </a:pPr>
            <a:r>
              <a:rPr lang="en-US" sz="1000" dirty="0" smtClean="0"/>
              <a:t>Thread the other locking nut on the under side and tighten so the machine screw can still rotate.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725744" y="2532102"/>
            <a:ext cx="295897" cy="215444"/>
          </a:xfrm>
          <a:prstGeom prst="rect">
            <a:avLst/>
          </a:prstGeom>
          <a:solidFill>
            <a:srgbClr val="0070C0"/>
          </a:solidFill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6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9988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A5DB1-9EFD-4D87-AB04-CC723D123997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2247900"/>
            <a:ext cx="3967200" cy="33147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19644" y="571500"/>
            <a:ext cx="4442003" cy="457200"/>
          </a:xfrm>
          <a:prstGeom prst="rect">
            <a:avLst/>
          </a:prstGeom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2"/>
                </a:solidFill>
              </a:rPr>
              <a:t>SAMPLE </a:t>
            </a:r>
            <a:r>
              <a:rPr lang="en-US" dirty="0">
                <a:solidFill>
                  <a:schemeClr val="tx2"/>
                </a:solidFill>
              </a:rPr>
              <a:t>LAUNCHER ASSEMBLY</a:t>
            </a:r>
          </a:p>
        </p:txBody>
      </p:sp>
      <p:sp>
        <p:nvSpPr>
          <p:cNvPr id="7" name="Line Callout 2 6"/>
          <p:cNvSpPr/>
          <p:nvPr/>
        </p:nvSpPr>
        <p:spPr>
          <a:xfrm flipH="1">
            <a:off x="1752600" y="1181100"/>
            <a:ext cx="4033179" cy="707886"/>
          </a:xfrm>
          <a:prstGeom prst="borderCallout2">
            <a:avLst>
              <a:gd name="adj1" fmla="val 73578"/>
              <a:gd name="adj2" fmla="val -1803"/>
              <a:gd name="adj3" fmla="val 74493"/>
              <a:gd name="adj4" fmla="val -10817"/>
              <a:gd name="adj5" fmla="val 310641"/>
              <a:gd name="adj6" fmla="val -7972"/>
            </a:avLst>
          </a:prstGeom>
          <a:ln w="19050" cmpd="sng">
            <a:solidFill>
              <a:schemeClr val="tx1"/>
            </a:solidFill>
            <a:prstDash val="solid"/>
            <a:tailEnd type="none"/>
          </a:ln>
          <a:effectLst>
            <a:glow rad="63500">
              <a:schemeClr val="bg1"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marL="171450" indent="-171450">
              <a:buFont typeface="Wingdings" pitchFamily="2" charset="2"/>
              <a:buChar char="q"/>
            </a:pPr>
            <a:r>
              <a:rPr lang="en-US" sz="1000" dirty="0" smtClean="0"/>
              <a:t>Pull the rubber band back and place the wire loop over the </a:t>
            </a:r>
            <a:r>
              <a:rPr lang="en-US" sz="1000" dirty="0" err="1" smtClean="0"/>
              <a:t>TeacherGeek</a:t>
            </a:r>
            <a:r>
              <a:rPr lang="en-US" sz="1000" dirty="0" smtClean="0"/>
              <a:t> clip.</a:t>
            </a:r>
          </a:p>
          <a:p>
            <a:pPr marL="171450" indent="-171450">
              <a:buFont typeface="Wingdings" pitchFamily="2" charset="2"/>
              <a:buChar char="q"/>
            </a:pPr>
            <a:r>
              <a:rPr lang="en-US" sz="1000" dirty="0" smtClean="0"/>
              <a:t>Place the ping pong ball as shown.</a:t>
            </a:r>
          </a:p>
          <a:p>
            <a:pPr marL="171450" indent="-171450">
              <a:buFont typeface="Wingdings" pitchFamily="2" charset="2"/>
              <a:buChar char="q"/>
            </a:pPr>
            <a:r>
              <a:rPr lang="en-US" sz="1000" dirty="0" smtClean="0"/>
              <a:t>Rotating the trigger assembly will launch the ball.</a:t>
            </a:r>
          </a:p>
        </p:txBody>
      </p:sp>
    </p:spTree>
    <p:extLst>
      <p:ext uri="{BB962C8B-B14F-4D97-AF65-F5344CB8AC3E}">
        <p14:creationId xmlns:p14="http://schemas.microsoft.com/office/powerpoint/2010/main" val="2199050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A5DB1-9EFD-4D87-AB04-CC723D123997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19644" y="571500"/>
            <a:ext cx="4442003" cy="457200"/>
          </a:xfrm>
          <a:prstGeom prst="rect">
            <a:avLst/>
          </a:prstGeom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2"/>
                </a:solidFill>
              </a:rPr>
              <a:t>LAUNCHER BASE PARTS</a:t>
            </a:r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1409700"/>
            <a:ext cx="4433332" cy="38481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208146"/>
            <a:ext cx="3124200" cy="179400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733800" y="1562100"/>
            <a:ext cx="762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408440" y="1371600"/>
            <a:ext cx="762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727295" y="4229100"/>
            <a:ext cx="76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934200" y="2400300"/>
            <a:ext cx="762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021902" y="2914650"/>
            <a:ext cx="762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553200" y="3143250"/>
            <a:ext cx="762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7162800" y="4684931"/>
            <a:ext cx="762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8977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A5DB1-9EFD-4D87-AB04-CC723D123997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50398" y="571500"/>
            <a:ext cx="4442003" cy="457200"/>
          </a:xfrm>
          <a:prstGeom prst="rect">
            <a:avLst/>
          </a:prstGeom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2"/>
                </a:solidFill>
              </a:rPr>
              <a:t>ASSEMBLING THE LAUNCHER BASE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" y="2184215"/>
            <a:ext cx="2722052" cy="196306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7969" y="3561663"/>
            <a:ext cx="1729597" cy="191394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1300" y="571500"/>
            <a:ext cx="1438508" cy="20574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1300" y="3561663"/>
            <a:ext cx="1651650" cy="1905000"/>
          </a:xfrm>
          <a:prstGeom prst="rect">
            <a:avLst/>
          </a:prstGeom>
        </p:spPr>
      </p:pic>
      <p:sp>
        <p:nvSpPr>
          <p:cNvPr id="14" name="Line Callout 2 13"/>
          <p:cNvSpPr/>
          <p:nvPr/>
        </p:nvSpPr>
        <p:spPr>
          <a:xfrm flipH="1">
            <a:off x="457200" y="4817286"/>
            <a:ext cx="2722052" cy="461665"/>
          </a:xfrm>
          <a:prstGeom prst="borderCallout2">
            <a:avLst>
              <a:gd name="adj1" fmla="val 52462"/>
              <a:gd name="adj2" fmla="val -1264"/>
              <a:gd name="adj3" fmla="val 53579"/>
              <a:gd name="adj4" fmla="val -8942"/>
              <a:gd name="adj5" fmla="val 103570"/>
              <a:gd name="adj6" fmla="val -29010"/>
            </a:avLst>
          </a:prstGeom>
          <a:ln w="19050" cmpd="sng">
            <a:solidFill>
              <a:schemeClr val="tx1"/>
            </a:solidFill>
            <a:prstDash val="solid"/>
            <a:tailEnd type="none"/>
          </a:ln>
          <a:effectLst>
            <a:glow rad="63500">
              <a:schemeClr val="bg1"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marL="171450" indent="-171450">
              <a:buFont typeface="Wingdings" pitchFamily="2" charset="2"/>
              <a:buChar char="q"/>
            </a:pPr>
            <a:r>
              <a:rPr lang="en-US" sz="1200" dirty="0" smtClean="0"/>
              <a:t>Slide that dowel end into the corner hole of the hole plate as shown</a:t>
            </a:r>
          </a:p>
        </p:txBody>
      </p:sp>
      <p:sp>
        <p:nvSpPr>
          <p:cNvPr id="15" name="Line Callout 2 14"/>
          <p:cNvSpPr/>
          <p:nvPr/>
        </p:nvSpPr>
        <p:spPr>
          <a:xfrm flipH="1">
            <a:off x="5562600" y="2915334"/>
            <a:ext cx="3200400" cy="646331"/>
          </a:xfrm>
          <a:prstGeom prst="borderCallout2">
            <a:avLst>
              <a:gd name="adj1" fmla="val 108081"/>
              <a:gd name="adj2" fmla="val 13596"/>
              <a:gd name="adj3" fmla="val 168867"/>
              <a:gd name="adj4" fmla="val 13206"/>
              <a:gd name="adj5" fmla="val 336061"/>
              <a:gd name="adj6" fmla="val 23826"/>
            </a:avLst>
          </a:prstGeom>
          <a:ln w="19050" cmpd="sng">
            <a:solidFill>
              <a:schemeClr val="tx1"/>
            </a:solidFill>
            <a:prstDash val="solid"/>
            <a:tailEnd type="none"/>
          </a:ln>
          <a:effectLst>
            <a:glow rad="63500">
              <a:schemeClr val="bg1"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marL="171450" indent="-171450">
              <a:buFont typeface="Wingdings" pitchFamily="2" charset="2"/>
              <a:buChar char="q"/>
            </a:pPr>
            <a:r>
              <a:rPr lang="en-US" sz="1200" dirty="0" smtClean="0"/>
              <a:t>Attach the other perpendicular adaptor to the other corner with a 10-24 x 1” machine screw and hex nut as shown.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19644" y="4813476"/>
            <a:ext cx="228600" cy="215444"/>
          </a:xfrm>
          <a:prstGeom prst="rect">
            <a:avLst/>
          </a:prstGeom>
          <a:solidFill>
            <a:srgbClr val="0070C0"/>
          </a:solidFill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80060" y="1257300"/>
            <a:ext cx="228600" cy="215444"/>
          </a:xfrm>
          <a:prstGeom prst="rect">
            <a:avLst/>
          </a:prstGeom>
          <a:solidFill>
            <a:srgbClr val="0070C0"/>
          </a:solidFill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1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8" name="Line Callout 2 17"/>
          <p:cNvSpPr/>
          <p:nvPr/>
        </p:nvSpPr>
        <p:spPr>
          <a:xfrm flipH="1">
            <a:off x="708660" y="1260275"/>
            <a:ext cx="4788408" cy="646331"/>
          </a:xfrm>
          <a:prstGeom prst="borderCallout2">
            <a:avLst>
              <a:gd name="adj1" fmla="val 108504"/>
              <a:gd name="adj2" fmla="val 89258"/>
              <a:gd name="adj3" fmla="val 148825"/>
              <a:gd name="adj4" fmla="val 89200"/>
              <a:gd name="adj5" fmla="val 301116"/>
              <a:gd name="adj6" fmla="val 75441"/>
            </a:avLst>
          </a:prstGeom>
          <a:ln w="19050" cmpd="sng">
            <a:solidFill>
              <a:schemeClr val="tx1"/>
            </a:solidFill>
            <a:prstDash val="solid"/>
            <a:tailEnd type="none"/>
          </a:ln>
          <a:effectLst>
            <a:glow rad="63500">
              <a:schemeClr val="bg1"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marL="171450" indent="-171450">
              <a:buFont typeface="Wingdings" pitchFamily="2" charset="2"/>
              <a:buChar char="q"/>
            </a:pPr>
            <a:r>
              <a:rPr lang="en-US" sz="1200" dirty="0" smtClean="0"/>
              <a:t>Cut one 300mm (~12”) dowel into two 150mm (~6”) pieces.</a:t>
            </a:r>
          </a:p>
          <a:p>
            <a:pPr marL="171450" indent="-171450">
              <a:buFont typeface="Wingdings" pitchFamily="2" charset="2"/>
              <a:buChar char="q"/>
            </a:pPr>
            <a:r>
              <a:rPr lang="en-US" sz="1200" dirty="0" smtClean="0"/>
              <a:t>Slide one of these dowel pieces into the end hole of a perpendicular adaptor so it extends 10mm (3/8”) through the other side as shown.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562600" y="2047055"/>
            <a:ext cx="14478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 smtClean="0"/>
              <a:t>10-24 x 1” Machine Screw and Nut</a:t>
            </a:r>
            <a:endParaRPr lang="en-US" sz="1050" dirty="0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6781800" y="2324100"/>
            <a:ext cx="304800" cy="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5340284" y="2908476"/>
            <a:ext cx="228600" cy="215444"/>
          </a:xfrm>
          <a:prstGeom prst="rect">
            <a:avLst/>
          </a:prstGeom>
          <a:solidFill>
            <a:srgbClr val="0070C0"/>
          </a:solidFill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3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7892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535787"/>
            <a:ext cx="1962685" cy="1050937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A5DB1-9EFD-4D87-AB04-CC723D123997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76200" y="596835"/>
            <a:ext cx="4442003" cy="457200"/>
          </a:xfrm>
          <a:prstGeom prst="rect">
            <a:avLst/>
          </a:prstGeom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2"/>
                </a:solidFill>
              </a:rPr>
              <a:t>ASSEMBLING THE LAUNCHER BASE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5275" y="1135678"/>
            <a:ext cx="228600" cy="215444"/>
          </a:xfrm>
          <a:prstGeom prst="rect">
            <a:avLst/>
          </a:prstGeom>
          <a:solidFill>
            <a:srgbClr val="0070C0"/>
          </a:solidFill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4</a:t>
            </a:r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91541">
            <a:off x="1584531" y="2433060"/>
            <a:ext cx="2158991" cy="323522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32065">
            <a:off x="6934201" y="673446"/>
            <a:ext cx="1809674" cy="241265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835"/>
          <a:stretch/>
        </p:blipFill>
        <p:spPr>
          <a:xfrm>
            <a:off x="6876975" y="3499421"/>
            <a:ext cx="1924126" cy="2116829"/>
          </a:xfrm>
          <a:prstGeom prst="rect">
            <a:avLst/>
          </a:prstGeom>
        </p:spPr>
      </p:pic>
      <p:sp>
        <p:nvSpPr>
          <p:cNvPr id="13" name="Line Callout 2 12"/>
          <p:cNvSpPr/>
          <p:nvPr/>
        </p:nvSpPr>
        <p:spPr>
          <a:xfrm flipH="1">
            <a:off x="533400" y="1135677"/>
            <a:ext cx="3733800" cy="400110"/>
          </a:xfrm>
          <a:prstGeom prst="borderCallout2">
            <a:avLst>
              <a:gd name="adj1" fmla="val 113422"/>
              <a:gd name="adj2" fmla="val 18564"/>
              <a:gd name="adj3" fmla="val 159771"/>
              <a:gd name="adj4" fmla="val 18881"/>
              <a:gd name="adj5" fmla="val 199198"/>
              <a:gd name="adj6" fmla="val 40053"/>
            </a:avLst>
          </a:prstGeom>
          <a:ln w="19050" cmpd="sng">
            <a:solidFill>
              <a:schemeClr val="tx1"/>
            </a:solidFill>
            <a:prstDash val="solid"/>
            <a:tailEnd type="none"/>
          </a:ln>
          <a:effectLst>
            <a:glow rad="63500">
              <a:schemeClr val="bg1"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marL="171450" indent="-171450">
              <a:buFont typeface="Wingdings" pitchFamily="2" charset="2"/>
              <a:buChar char="q"/>
            </a:pPr>
            <a:r>
              <a:rPr lang="en-US" sz="1000" dirty="0" smtClean="0"/>
              <a:t>Slide the two remaining 300mm (~12”) </a:t>
            </a:r>
            <a:r>
              <a:rPr lang="en-US" sz="1000" dirty="0"/>
              <a:t>dowels </a:t>
            </a:r>
            <a:r>
              <a:rPr lang="en-US" sz="1000" dirty="0" smtClean="0"/>
              <a:t> over a block of paraffin wax to aid sliding for height adjustments.</a:t>
            </a:r>
          </a:p>
        </p:txBody>
      </p:sp>
      <p:sp>
        <p:nvSpPr>
          <p:cNvPr id="14" name="Line Callout 2 13"/>
          <p:cNvSpPr/>
          <p:nvPr/>
        </p:nvSpPr>
        <p:spPr>
          <a:xfrm flipH="1">
            <a:off x="449847" y="3108983"/>
            <a:ext cx="1417088" cy="1169551"/>
          </a:xfrm>
          <a:prstGeom prst="borderCallout2">
            <a:avLst>
              <a:gd name="adj1" fmla="val -9668"/>
              <a:gd name="adj2" fmla="val 24594"/>
              <a:gd name="adj3" fmla="val -30080"/>
              <a:gd name="adj4" fmla="val 24887"/>
              <a:gd name="adj5" fmla="val 1079"/>
              <a:gd name="adj6" fmla="val -24787"/>
            </a:avLst>
          </a:prstGeom>
          <a:ln w="19050" cmpd="sng">
            <a:solidFill>
              <a:schemeClr val="tx1"/>
            </a:solidFill>
            <a:prstDash val="solid"/>
            <a:tailEnd type="none"/>
          </a:ln>
          <a:effectLst>
            <a:glow rad="63500">
              <a:schemeClr val="bg1"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marL="171450" indent="-171450">
              <a:buFont typeface="Wingdings" pitchFamily="2" charset="2"/>
              <a:buChar char="q"/>
            </a:pPr>
            <a:r>
              <a:rPr lang="en-US" sz="1000" dirty="0" smtClean="0"/>
              <a:t>Slide the two dowels down through the outside holes of the perpendicular adaptors mounted to the hole plate.</a:t>
            </a:r>
          </a:p>
        </p:txBody>
      </p:sp>
      <p:sp>
        <p:nvSpPr>
          <p:cNvPr id="15" name="Line Callout 2 14"/>
          <p:cNvSpPr/>
          <p:nvPr/>
        </p:nvSpPr>
        <p:spPr>
          <a:xfrm flipH="1">
            <a:off x="4267200" y="1879772"/>
            <a:ext cx="2438400" cy="1015663"/>
          </a:xfrm>
          <a:prstGeom prst="borderCallout2">
            <a:avLst>
              <a:gd name="adj1" fmla="val 28650"/>
              <a:gd name="adj2" fmla="val -1917"/>
              <a:gd name="adj3" fmla="val 26686"/>
              <a:gd name="adj4" fmla="val -9608"/>
              <a:gd name="adj5" fmla="val 84940"/>
              <a:gd name="adj6" fmla="val -48870"/>
            </a:avLst>
          </a:prstGeom>
          <a:ln w="19050" cmpd="sng">
            <a:solidFill>
              <a:schemeClr val="tx1"/>
            </a:solidFill>
            <a:prstDash val="solid"/>
            <a:tailEnd type="none"/>
          </a:ln>
          <a:effectLst>
            <a:glow rad="63500">
              <a:schemeClr val="bg1"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marL="171450" indent="-171450">
              <a:buFont typeface="Wingdings" pitchFamily="2" charset="2"/>
              <a:buChar char="q"/>
            </a:pPr>
            <a:r>
              <a:rPr lang="en-US" sz="1000" dirty="0" smtClean="0"/>
              <a:t>Cut the remaining 150mm (~6”) dowel down to 125mm (~5”).</a:t>
            </a:r>
          </a:p>
          <a:p>
            <a:pPr marL="171450" indent="-171450">
              <a:buFont typeface="Wingdings" pitchFamily="2" charset="2"/>
              <a:buChar char="q"/>
            </a:pPr>
            <a:r>
              <a:rPr lang="en-US" sz="1000" dirty="0" smtClean="0"/>
              <a:t>Slide the center hole of two perpendicular adaptors onto each end of this dowel so it protrudes 10mm (~3/8”) on each end.</a:t>
            </a:r>
          </a:p>
        </p:txBody>
      </p:sp>
      <p:sp>
        <p:nvSpPr>
          <p:cNvPr id="16" name="Line Callout 2 15"/>
          <p:cNvSpPr/>
          <p:nvPr/>
        </p:nvSpPr>
        <p:spPr>
          <a:xfrm flipH="1">
            <a:off x="4876800" y="3958233"/>
            <a:ext cx="1828800" cy="861774"/>
          </a:xfrm>
          <a:prstGeom prst="borderCallout2">
            <a:avLst>
              <a:gd name="adj1" fmla="val 75494"/>
              <a:gd name="adj2" fmla="val -3130"/>
              <a:gd name="adj3" fmla="val 74819"/>
              <a:gd name="adj4" fmla="val -10123"/>
              <a:gd name="adj5" fmla="val 127693"/>
              <a:gd name="adj6" fmla="val -17295"/>
            </a:avLst>
          </a:prstGeom>
          <a:ln w="19050" cmpd="sng">
            <a:solidFill>
              <a:schemeClr val="tx1"/>
            </a:solidFill>
            <a:prstDash val="solid"/>
            <a:tailEnd type="none"/>
          </a:ln>
          <a:effectLst>
            <a:glow rad="63500">
              <a:schemeClr val="bg1"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marL="171450" indent="-171450">
              <a:buFont typeface="Wingdings" pitchFamily="2" charset="2"/>
              <a:buChar char="q"/>
            </a:pPr>
            <a:r>
              <a:rPr lang="en-US" sz="1000" dirty="0" smtClean="0"/>
              <a:t>Insert the ends of the dowels mounted on to the base into the front holes of the perpendicular adaptors as shown.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2203656" y="3270694"/>
            <a:ext cx="19871" cy="934482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3242968" y="3270695"/>
            <a:ext cx="18230" cy="934481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6934200" y="2954913"/>
            <a:ext cx="316230" cy="23468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>
            <a:off x="8601190" y="2810560"/>
            <a:ext cx="266548" cy="2926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8646500" y="3940163"/>
            <a:ext cx="35900" cy="106680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7056120" y="4008120"/>
            <a:ext cx="60960" cy="99822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219075" y="3101638"/>
            <a:ext cx="228600" cy="215444"/>
          </a:xfrm>
          <a:prstGeom prst="rect">
            <a:avLst/>
          </a:prstGeom>
          <a:solidFill>
            <a:srgbClr val="0070C0"/>
          </a:solidFill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5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653915" y="3955078"/>
            <a:ext cx="228600" cy="215444"/>
          </a:xfrm>
          <a:prstGeom prst="rect">
            <a:avLst/>
          </a:prstGeom>
          <a:solidFill>
            <a:srgbClr val="0070C0"/>
          </a:solidFill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7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038600" y="1879772"/>
            <a:ext cx="228600" cy="215444"/>
          </a:xfrm>
          <a:prstGeom prst="rect">
            <a:avLst/>
          </a:prstGeom>
          <a:solidFill>
            <a:srgbClr val="0070C0"/>
          </a:solidFill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6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3729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125980"/>
            <a:ext cx="1600200" cy="1518972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A5DB1-9EFD-4D87-AB04-CC723D123997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19644" y="571500"/>
            <a:ext cx="4442003" cy="457200"/>
          </a:xfrm>
          <a:prstGeom prst="rect">
            <a:avLst/>
          </a:prstGeom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2"/>
                </a:solidFill>
              </a:rPr>
              <a:t>ASSEMBLING THE LAUNCHER PROTRACTOR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" y="1133296"/>
            <a:ext cx="228600" cy="215444"/>
          </a:xfrm>
          <a:prstGeom prst="rect">
            <a:avLst/>
          </a:prstGeom>
          <a:solidFill>
            <a:srgbClr val="0070C0"/>
          </a:solidFill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8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0" name="Line Callout 2 9"/>
          <p:cNvSpPr/>
          <p:nvPr/>
        </p:nvSpPr>
        <p:spPr>
          <a:xfrm flipH="1">
            <a:off x="381000" y="1141093"/>
            <a:ext cx="2438400" cy="707886"/>
          </a:xfrm>
          <a:prstGeom prst="borderCallout2">
            <a:avLst>
              <a:gd name="adj1" fmla="val 106417"/>
              <a:gd name="adj2" fmla="val 11943"/>
              <a:gd name="adj3" fmla="val 238219"/>
              <a:gd name="adj4" fmla="val 11073"/>
              <a:gd name="adj5" fmla="val 287532"/>
              <a:gd name="adj6" fmla="val 44578"/>
            </a:avLst>
          </a:prstGeom>
          <a:ln w="19050" cmpd="sng">
            <a:solidFill>
              <a:schemeClr val="tx1"/>
            </a:solidFill>
            <a:prstDash val="solid"/>
            <a:tailEnd type="none"/>
          </a:ln>
          <a:effectLst>
            <a:glow rad="63500">
              <a:schemeClr val="bg1"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marL="171450" indent="-171450">
              <a:buFont typeface="Wingdings" pitchFamily="2" charset="2"/>
              <a:buChar char="q"/>
            </a:pPr>
            <a:r>
              <a:rPr lang="en-US" sz="1000" dirty="0" smtClean="0"/>
              <a:t>Download and print the launcher protractor from the </a:t>
            </a:r>
            <a:r>
              <a:rPr lang="en-US" sz="1000" dirty="0" err="1" smtClean="0"/>
              <a:t>TeacherGeek</a:t>
            </a:r>
            <a:r>
              <a:rPr lang="en-US" sz="1000" dirty="0" smtClean="0"/>
              <a:t> website.</a:t>
            </a:r>
          </a:p>
          <a:p>
            <a:pPr marL="171450" indent="-171450">
              <a:buFont typeface="Wingdings" pitchFamily="2" charset="2"/>
              <a:buChar char="q"/>
            </a:pPr>
            <a:r>
              <a:rPr lang="en-US" sz="1000" dirty="0" smtClean="0"/>
              <a:t>Using scissors, carefully cut this out.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4568" y="3606462"/>
            <a:ext cx="276447" cy="9906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44" t="24613" r="34100" b="23059"/>
          <a:stretch/>
        </p:blipFill>
        <p:spPr>
          <a:xfrm>
            <a:off x="5867400" y="3162923"/>
            <a:ext cx="2232660" cy="2349163"/>
          </a:xfrm>
          <a:prstGeom prst="rect">
            <a:avLst/>
          </a:prstGeom>
        </p:spPr>
      </p:pic>
      <p:sp>
        <p:nvSpPr>
          <p:cNvPr id="15" name="Line Callout 2 14"/>
          <p:cNvSpPr/>
          <p:nvPr/>
        </p:nvSpPr>
        <p:spPr>
          <a:xfrm flipH="1">
            <a:off x="497317" y="4337505"/>
            <a:ext cx="1864883" cy="553998"/>
          </a:xfrm>
          <a:prstGeom prst="borderCallout2">
            <a:avLst>
              <a:gd name="adj1" fmla="val -12562"/>
              <a:gd name="adj2" fmla="val 40766"/>
              <a:gd name="adj3" fmla="val -70574"/>
              <a:gd name="adj4" fmla="val 40112"/>
              <a:gd name="adj5" fmla="val -105336"/>
              <a:gd name="adj6" fmla="val -3485"/>
            </a:avLst>
          </a:prstGeom>
          <a:ln w="19050" cmpd="sng">
            <a:solidFill>
              <a:schemeClr val="tx1"/>
            </a:solidFill>
            <a:prstDash val="solid"/>
            <a:tailEnd type="none"/>
          </a:ln>
          <a:effectLst>
            <a:glow rad="63500">
              <a:schemeClr val="bg1"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marL="171450" indent="-171450">
              <a:buFont typeface="Wingdings" pitchFamily="2" charset="2"/>
              <a:buChar char="q"/>
            </a:pPr>
            <a:r>
              <a:rPr lang="en-US" sz="1000" dirty="0" smtClean="0"/>
              <a:t>Bend a hook about 12mm (~1/2”) from the end </a:t>
            </a:r>
            <a:r>
              <a:rPr lang="en-US" sz="1000" dirty="0"/>
              <a:t>of a 75mm (~3</a:t>
            </a:r>
            <a:r>
              <a:rPr lang="en-US" sz="1000" dirty="0" smtClean="0"/>
              <a:t>”) wire as shown.</a:t>
            </a:r>
          </a:p>
        </p:txBody>
      </p:sp>
      <p:sp>
        <p:nvSpPr>
          <p:cNvPr id="16" name="Line Callout 2 15"/>
          <p:cNvSpPr/>
          <p:nvPr/>
        </p:nvSpPr>
        <p:spPr>
          <a:xfrm flipH="1">
            <a:off x="5242560" y="1241018"/>
            <a:ext cx="2834640" cy="553998"/>
          </a:xfrm>
          <a:prstGeom prst="borderCallout2">
            <a:avLst>
              <a:gd name="adj1" fmla="val 123608"/>
              <a:gd name="adj2" fmla="val 49755"/>
              <a:gd name="adj3" fmla="val 156376"/>
              <a:gd name="adj4" fmla="val 49510"/>
              <a:gd name="adj5" fmla="val 237610"/>
              <a:gd name="adj6" fmla="val 80408"/>
            </a:avLst>
          </a:prstGeom>
          <a:ln w="19050" cmpd="sng">
            <a:solidFill>
              <a:schemeClr val="tx1"/>
            </a:solidFill>
            <a:prstDash val="solid"/>
            <a:tailEnd type="none"/>
          </a:ln>
          <a:effectLst>
            <a:glow rad="63500">
              <a:schemeClr val="bg1"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marL="171450" indent="-171450">
              <a:buFont typeface="Wingdings" pitchFamily="2" charset="2"/>
              <a:buChar char="q"/>
            </a:pPr>
            <a:r>
              <a:rPr lang="en-US" sz="1000" dirty="0" smtClean="0"/>
              <a:t>Poke the hook end through the circle in the corner of the protractor so the long part of the wire hangs over the front.</a:t>
            </a:r>
          </a:p>
        </p:txBody>
      </p:sp>
      <p:pic>
        <p:nvPicPr>
          <p:cNvPr id="17" name="Picture 16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00469" y="1980248"/>
            <a:ext cx="1624012" cy="154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8" name="Straight Arrow Connector 17"/>
          <p:cNvCxnSpPr/>
          <p:nvPr/>
        </p:nvCxnSpPr>
        <p:spPr>
          <a:xfrm flipV="1">
            <a:off x="2741015" y="2171700"/>
            <a:ext cx="1526185" cy="137160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Line Callout 2 20"/>
          <p:cNvSpPr/>
          <p:nvPr/>
        </p:nvSpPr>
        <p:spPr>
          <a:xfrm flipH="1">
            <a:off x="4114800" y="4320063"/>
            <a:ext cx="1864883" cy="553998"/>
          </a:xfrm>
          <a:prstGeom prst="borderCallout2">
            <a:avLst>
              <a:gd name="adj1" fmla="val -11188"/>
              <a:gd name="adj2" fmla="val 12573"/>
              <a:gd name="adj3" fmla="val -51318"/>
              <a:gd name="adj4" fmla="val 12735"/>
              <a:gd name="adj5" fmla="val -102585"/>
              <a:gd name="adj6" fmla="val -69679"/>
            </a:avLst>
          </a:prstGeom>
          <a:ln w="19050" cmpd="sng">
            <a:solidFill>
              <a:schemeClr val="tx1"/>
            </a:solidFill>
            <a:prstDash val="solid"/>
            <a:tailEnd type="none"/>
          </a:ln>
          <a:effectLst>
            <a:glow rad="63500">
              <a:schemeClr val="bg1"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marL="171450" indent="-171450">
              <a:buFont typeface="Wingdings" pitchFamily="2" charset="2"/>
              <a:buChar char="q"/>
            </a:pPr>
            <a:r>
              <a:rPr lang="en-US" sz="1000" dirty="0" smtClean="0"/>
              <a:t>Tape the assembled protractor to the top of the 150mm (6”) dowel as shown.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876563" y="4308409"/>
            <a:ext cx="228600" cy="215444"/>
          </a:xfrm>
          <a:prstGeom prst="rect">
            <a:avLst/>
          </a:prstGeom>
          <a:solidFill>
            <a:srgbClr val="0070C0"/>
          </a:solidFill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11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013960" y="1232356"/>
            <a:ext cx="228600" cy="215444"/>
          </a:xfrm>
          <a:prstGeom prst="rect">
            <a:avLst/>
          </a:prstGeom>
          <a:solidFill>
            <a:srgbClr val="0070C0"/>
          </a:solidFill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10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59080" y="4333696"/>
            <a:ext cx="228600" cy="215444"/>
          </a:xfrm>
          <a:prstGeom prst="rect">
            <a:avLst/>
          </a:prstGeom>
          <a:solidFill>
            <a:srgbClr val="0070C0"/>
          </a:solidFill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9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215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A5DB1-9EFD-4D87-AB04-CC723D123997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19644" y="571500"/>
            <a:ext cx="4442003" cy="457200"/>
          </a:xfrm>
          <a:prstGeom prst="rect">
            <a:avLst/>
          </a:prstGeom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2"/>
                </a:solidFill>
              </a:rPr>
              <a:t>THE COMPLETED LAUNCHER BASE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19475" y="1402378"/>
            <a:ext cx="228600" cy="215444"/>
          </a:xfrm>
          <a:prstGeom prst="rect">
            <a:avLst/>
          </a:prstGeom>
          <a:solidFill>
            <a:srgbClr val="0070C0"/>
          </a:solidFill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12</a:t>
            </a:r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67" r="20267"/>
          <a:stretch/>
        </p:blipFill>
        <p:spPr>
          <a:xfrm>
            <a:off x="600075" y="1617822"/>
            <a:ext cx="3347086" cy="3810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945"/>
          <a:stretch/>
        </p:blipFill>
        <p:spPr>
          <a:xfrm>
            <a:off x="4038600" y="1638300"/>
            <a:ext cx="5029200" cy="3682164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 flipV="1">
            <a:off x="5905500" y="2705100"/>
            <a:ext cx="609600" cy="533400"/>
          </a:xfrm>
          <a:prstGeom prst="straightConnector1">
            <a:avLst/>
          </a:prstGeom>
          <a:ln w="1905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6248400" y="3848100"/>
            <a:ext cx="609600" cy="533400"/>
          </a:xfrm>
          <a:prstGeom prst="straightConnector1">
            <a:avLst/>
          </a:prstGeom>
          <a:ln w="1905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Line Callout 2 4"/>
          <p:cNvSpPr/>
          <p:nvPr/>
        </p:nvSpPr>
        <p:spPr>
          <a:xfrm flipH="1">
            <a:off x="3657600" y="1413674"/>
            <a:ext cx="2514600" cy="861774"/>
          </a:xfrm>
          <a:prstGeom prst="borderCallout2">
            <a:avLst>
              <a:gd name="adj1" fmla="val 108593"/>
              <a:gd name="adj2" fmla="val 50441"/>
              <a:gd name="adj3" fmla="val 156376"/>
              <a:gd name="adj4" fmla="val 49510"/>
              <a:gd name="adj5" fmla="val 168160"/>
              <a:gd name="adj6" fmla="val 4599"/>
            </a:avLst>
          </a:prstGeom>
          <a:ln w="19050" cmpd="sng">
            <a:solidFill>
              <a:schemeClr val="tx1"/>
            </a:solidFill>
            <a:prstDash val="solid"/>
            <a:tailEnd type="none"/>
          </a:ln>
          <a:effectLst>
            <a:glow rad="63500">
              <a:schemeClr val="bg1"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marL="171450" indent="-171450">
              <a:buFont typeface="Wingdings" pitchFamily="2" charset="2"/>
              <a:buChar char="q"/>
            </a:pPr>
            <a:r>
              <a:rPr lang="en-US" sz="1000" dirty="0" smtClean="0"/>
              <a:t>The completed base is now ready for launcher assembly. Sliding the dowels  as shown allows for angle adjustments.</a:t>
            </a:r>
          </a:p>
          <a:p>
            <a:pPr marL="171450" indent="-171450">
              <a:buFont typeface="Wingdings" pitchFamily="2" charset="2"/>
              <a:buChar char="q"/>
            </a:pPr>
            <a:r>
              <a:rPr lang="en-US" sz="1000" dirty="0" smtClean="0"/>
              <a:t>Note the protractor wire indicates the angle in degrees.</a:t>
            </a:r>
          </a:p>
        </p:txBody>
      </p:sp>
    </p:spTree>
    <p:extLst>
      <p:ext uri="{BB962C8B-B14F-4D97-AF65-F5344CB8AC3E}">
        <p14:creationId xmlns:p14="http://schemas.microsoft.com/office/powerpoint/2010/main" val="205910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A5DB1-9EFD-4D87-AB04-CC723D123997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19644" y="571500"/>
            <a:ext cx="4442003" cy="457200"/>
          </a:xfrm>
          <a:prstGeom prst="rect">
            <a:avLst/>
          </a:prstGeom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2"/>
                </a:solidFill>
              </a:rPr>
              <a:t>THE LAUNCHER ASSEMBLY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9644" y="1077099"/>
            <a:ext cx="679075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050" dirty="0"/>
              <a:t>Launching a ball from the adjustable base can be done in many ways.  This is where individual </a:t>
            </a:r>
            <a:r>
              <a:rPr lang="en-US" sz="1050" dirty="0" smtClean="0"/>
              <a:t>design, creativity and problem solving lead </a:t>
            </a:r>
            <a:r>
              <a:rPr lang="en-US" sz="1050" dirty="0"/>
              <a:t>to unique ways to achieve goals. Whether for accuracy, height, distance or any combination, solutions are endless.</a:t>
            </a:r>
          </a:p>
          <a:p>
            <a:endParaRPr lang="en-US" sz="105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032902"/>
            <a:ext cx="1516149" cy="25527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-2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0" y="3103742"/>
            <a:ext cx="1709322" cy="242507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5756" y="2705100"/>
            <a:ext cx="1963125" cy="28575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1638300"/>
            <a:ext cx="1981200" cy="2807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1393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A5DB1-9EFD-4D87-AB04-CC723D123997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19644" y="571500"/>
            <a:ext cx="4442003" cy="457200"/>
          </a:xfrm>
          <a:prstGeom prst="rect">
            <a:avLst/>
          </a:prstGeom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2"/>
                </a:solidFill>
              </a:rPr>
              <a:t>SAMPLE LAUNCHER ASSEMBLY</a:t>
            </a:r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601980"/>
            <a:ext cx="3227211" cy="457266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848389"/>
            <a:ext cx="5105400" cy="291411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520440" y="2552700"/>
            <a:ext cx="2286000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 smtClean="0"/>
              <a:t>A</a:t>
            </a:r>
            <a:r>
              <a:rPr lang="en-US" sz="900" dirty="0" smtClean="0"/>
              <a:t>  </a:t>
            </a:r>
            <a:r>
              <a:rPr lang="en-US" sz="900" dirty="0" err="1" smtClean="0"/>
              <a:t>TeacherGeek</a:t>
            </a:r>
            <a:r>
              <a:rPr lang="en-US" sz="900" dirty="0" smtClean="0"/>
              <a:t> Clip</a:t>
            </a:r>
          </a:p>
          <a:p>
            <a:r>
              <a:rPr lang="en-US" sz="900" b="1" dirty="0" smtClean="0"/>
              <a:t>B</a:t>
            </a:r>
            <a:r>
              <a:rPr lang="en-US" sz="900" dirty="0" smtClean="0"/>
              <a:t>  Rubber Bands</a:t>
            </a:r>
          </a:p>
          <a:p>
            <a:r>
              <a:rPr lang="en-US" sz="900" b="1" dirty="0" smtClean="0"/>
              <a:t>C</a:t>
            </a:r>
            <a:r>
              <a:rPr lang="en-US" sz="900" dirty="0" smtClean="0"/>
              <a:t>  Locking 10-24 Hex Nuts</a:t>
            </a:r>
          </a:p>
          <a:p>
            <a:r>
              <a:rPr lang="en-US" sz="900" b="1" dirty="0" smtClean="0"/>
              <a:t>D</a:t>
            </a:r>
            <a:r>
              <a:rPr lang="en-US" sz="900" dirty="0" smtClean="0"/>
              <a:t>  10-24 Hex Nut</a:t>
            </a:r>
          </a:p>
          <a:p>
            <a:r>
              <a:rPr lang="en-US" sz="900" b="1" dirty="0" smtClean="0"/>
              <a:t>E</a:t>
            </a:r>
            <a:r>
              <a:rPr lang="en-US" sz="900" dirty="0" smtClean="0"/>
              <a:t>  10-24 x 1 ½” Machine Screw</a:t>
            </a:r>
          </a:p>
          <a:p>
            <a:r>
              <a:rPr lang="en-US" sz="900" b="1" dirty="0" smtClean="0"/>
              <a:t>F</a:t>
            </a:r>
            <a:r>
              <a:rPr lang="en-US" sz="900" dirty="0" smtClean="0"/>
              <a:t>  Connector Strip Pieces    32 mm(~1 ¼”)</a:t>
            </a:r>
          </a:p>
          <a:p>
            <a:r>
              <a:rPr lang="en-US" sz="900" b="1" dirty="0" smtClean="0"/>
              <a:t>G</a:t>
            </a:r>
            <a:r>
              <a:rPr lang="en-US" sz="900" dirty="0" smtClean="0"/>
              <a:t>  Wire  64mm (~2 ½”)</a:t>
            </a:r>
            <a:endParaRPr lang="en-US" sz="900" dirty="0"/>
          </a:p>
        </p:txBody>
      </p:sp>
      <p:sp>
        <p:nvSpPr>
          <p:cNvPr id="8" name="TextBox 7"/>
          <p:cNvSpPr txBox="1"/>
          <p:nvPr/>
        </p:nvSpPr>
        <p:spPr>
          <a:xfrm>
            <a:off x="1676400" y="4229100"/>
            <a:ext cx="3048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A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800600" y="4000500"/>
            <a:ext cx="3048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/>
              <a:t>G</a:t>
            </a:r>
            <a:endParaRPr lang="en-US" sz="900" dirty="0"/>
          </a:p>
        </p:txBody>
      </p:sp>
      <p:sp>
        <p:nvSpPr>
          <p:cNvPr id="10" name="TextBox 9"/>
          <p:cNvSpPr txBox="1"/>
          <p:nvPr/>
        </p:nvSpPr>
        <p:spPr>
          <a:xfrm>
            <a:off x="2676865" y="4440228"/>
            <a:ext cx="3048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/>
              <a:t>B</a:t>
            </a:r>
            <a:endParaRPr lang="en-US" sz="900" dirty="0"/>
          </a:p>
        </p:txBody>
      </p:sp>
      <p:sp>
        <p:nvSpPr>
          <p:cNvPr id="11" name="TextBox 10"/>
          <p:cNvSpPr txBox="1"/>
          <p:nvPr/>
        </p:nvSpPr>
        <p:spPr>
          <a:xfrm>
            <a:off x="3505200" y="3771900"/>
            <a:ext cx="3048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/>
              <a:t>C</a:t>
            </a:r>
            <a:endParaRPr lang="en-US" sz="900" dirty="0"/>
          </a:p>
        </p:txBody>
      </p:sp>
      <p:sp>
        <p:nvSpPr>
          <p:cNvPr id="12" name="TextBox 11"/>
          <p:cNvSpPr txBox="1"/>
          <p:nvPr/>
        </p:nvSpPr>
        <p:spPr>
          <a:xfrm>
            <a:off x="3520440" y="4440228"/>
            <a:ext cx="3048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/>
              <a:t>D</a:t>
            </a:r>
            <a:endParaRPr lang="en-US" sz="900" dirty="0"/>
          </a:p>
        </p:txBody>
      </p:sp>
      <p:sp>
        <p:nvSpPr>
          <p:cNvPr id="13" name="TextBox 12"/>
          <p:cNvSpPr txBox="1"/>
          <p:nvPr/>
        </p:nvSpPr>
        <p:spPr>
          <a:xfrm>
            <a:off x="3779520" y="3787140"/>
            <a:ext cx="3048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/>
              <a:t>E</a:t>
            </a:r>
            <a:endParaRPr lang="en-US" sz="900" dirty="0"/>
          </a:p>
        </p:txBody>
      </p:sp>
      <p:sp>
        <p:nvSpPr>
          <p:cNvPr id="14" name="TextBox 13"/>
          <p:cNvSpPr txBox="1"/>
          <p:nvPr/>
        </p:nvSpPr>
        <p:spPr>
          <a:xfrm>
            <a:off x="4114800" y="3798778"/>
            <a:ext cx="3048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/>
              <a:t>F</a:t>
            </a:r>
            <a:endParaRPr lang="en-US" sz="900" dirty="0"/>
          </a:p>
        </p:txBody>
      </p:sp>
      <p:sp>
        <p:nvSpPr>
          <p:cNvPr id="15" name="TextBox 14"/>
          <p:cNvSpPr txBox="1"/>
          <p:nvPr/>
        </p:nvSpPr>
        <p:spPr>
          <a:xfrm>
            <a:off x="2532085" y="1257300"/>
            <a:ext cx="32743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900" dirty="0" smtClean="0"/>
              <a:t>The following  pages provide just one simple example of how a launcher can be constructed on the adjustable base. Use your imagination  and additional </a:t>
            </a:r>
            <a:r>
              <a:rPr lang="en-US" sz="900" dirty="0" err="1" smtClean="0"/>
              <a:t>TeacherGeek</a:t>
            </a:r>
            <a:r>
              <a:rPr lang="en-US" sz="900" dirty="0" smtClean="0"/>
              <a:t> parts to design other creative ways to launch the ball to achieve the desired result.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2382669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A5DB1-9EFD-4D87-AB04-CC723D123997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19644" y="571500"/>
            <a:ext cx="4442003" cy="457200"/>
          </a:xfrm>
          <a:prstGeom prst="rect">
            <a:avLst/>
          </a:prstGeom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2"/>
                </a:solidFill>
              </a:rPr>
              <a:t>SAMPLE LAUNCHER ASSEMBLY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3691865"/>
            <a:ext cx="2787768" cy="213757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8" y="1409701"/>
            <a:ext cx="4027271" cy="304325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5038" y="990600"/>
            <a:ext cx="2936089" cy="2324100"/>
          </a:xfrm>
          <a:prstGeom prst="rect">
            <a:avLst/>
          </a:prstGeom>
        </p:spPr>
      </p:pic>
      <p:sp>
        <p:nvSpPr>
          <p:cNvPr id="13" name="Line Callout 2 12"/>
          <p:cNvSpPr/>
          <p:nvPr/>
        </p:nvSpPr>
        <p:spPr>
          <a:xfrm flipH="1">
            <a:off x="838200" y="4839444"/>
            <a:ext cx="3505200" cy="400110"/>
          </a:xfrm>
          <a:prstGeom prst="borderCallout2">
            <a:avLst>
              <a:gd name="adj1" fmla="val -16532"/>
              <a:gd name="adj2" fmla="val 63537"/>
              <a:gd name="adj3" fmla="val -69886"/>
              <a:gd name="adj4" fmla="val 63784"/>
              <a:gd name="adj5" fmla="val -133308"/>
              <a:gd name="adj6" fmla="val 58600"/>
            </a:avLst>
          </a:prstGeom>
          <a:ln w="19050" cmpd="sng">
            <a:solidFill>
              <a:schemeClr val="tx1"/>
            </a:solidFill>
            <a:prstDash val="solid"/>
            <a:tailEnd type="none"/>
          </a:ln>
          <a:effectLst>
            <a:glow rad="63500">
              <a:schemeClr val="bg1"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marL="171450" indent="-171450">
              <a:buFont typeface="Wingdings" pitchFamily="2" charset="2"/>
              <a:buChar char="q"/>
            </a:pPr>
            <a:r>
              <a:rPr lang="en-US" sz="1000" dirty="0" smtClean="0"/>
              <a:t>Cut a 64mm (2 ½”) piece of wire that will form the trigger loop. </a:t>
            </a:r>
          </a:p>
        </p:txBody>
      </p:sp>
      <p:sp>
        <p:nvSpPr>
          <p:cNvPr id="14" name="Line Callout 2 13"/>
          <p:cNvSpPr/>
          <p:nvPr/>
        </p:nvSpPr>
        <p:spPr>
          <a:xfrm flipH="1">
            <a:off x="990600" y="1209646"/>
            <a:ext cx="3505200" cy="400110"/>
          </a:xfrm>
          <a:prstGeom prst="borderCallout2">
            <a:avLst>
              <a:gd name="adj1" fmla="val 106480"/>
              <a:gd name="adj2" fmla="val 88885"/>
              <a:gd name="adj3" fmla="val 208540"/>
              <a:gd name="adj4" fmla="val 88640"/>
              <a:gd name="adj5" fmla="val 521461"/>
              <a:gd name="adj6" fmla="val 59830"/>
            </a:avLst>
          </a:prstGeom>
          <a:ln w="19050" cmpd="sng">
            <a:solidFill>
              <a:schemeClr val="tx1"/>
            </a:solidFill>
            <a:prstDash val="solid"/>
            <a:tailEnd type="none"/>
          </a:ln>
          <a:effectLst>
            <a:glow rad="63500">
              <a:schemeClr val="bg1"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marL="171450" indent="-171450">
              <a:buFont typeface="Wingdings" pitchFamily="2" charset="2"/>
              <a:buChar char="q"/>
            </a:pPr>
            <a:r>
              <a:rPr lang="en-US" sz="1000" dirty="0" smtClean="0"/>
              <a:t>Cut a connector strip 32mm (~1 ¼”) long.</a:t>
            </a:r>
          </a:p>
          <a:p>
            <a:pPr marL="171450" indent="-171450">
              <a:buFont typeface="Wingdings" pitchFamily="2" charset="2"/>
              <a:buChar char="q"/>
            </a:pPr>
            <a:r>
              <a:rPr lang="en-US" sz="1000" dirty="0" smtClean="0"/>
              <a:t>Loop rubber bands through both end holes. </a:t>
            </a:r>
          </a:p>
        </p:txBody>
      </p:sp>
      <p:sp>
        <p:nvSpPr>
          <p:cNvPr id="15" name="Line Callout 2 14"/>
          <p:cNvSpPr/>
          <p:nvPr/>
        </p:nvSpPr>
        <p:spPr>
          <a:xfrm flipH="1">
            <a:off x="5255038" y="624126"/>
            <a:ext cx="3812762" cy="861774"/>
          </a:xfrm>
          <a:prstGeom prst="borderCallout2">
            <a:avLst>
              <a:gd name="adj1" fmla="val 237724"/>
              <a:gd name="adj2" fmla="val 51375"/>
              <a:gd name="adj3" fmla="val 123232"/>
              <a:gd name="adj4" fmla="val 31723"/>
              <a:gd name="adj5" fmla="val 103429"/>
              <a:gd name="adj6" fmla="val 31913"/>
            </a:avLst>
          </a:prstGeom>
          <a:ln w="19050" cmpd="sng">
            <a:solidFill>
              <a:schemeClr val="tx1"/>
            </a:solidFill>
            <a:prstDash val="solid"/>
            <a:tailEnd type="none"/>
          </a:ln>
          <a:effectLst>
            <a:glow rad="63500">
              <a:schemeClr val="bg1"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marL="171450" indent="-171450">
              <a:buFont typeface="Wingdings" pitchFamily="2" charset="2"/>
              <a:buChar char="q"/>
            </a:pPr>
            <a:r>
              <a:rPr lang="en-US" sz="1000" dirty="0" smtClean="0"/>
              <a:t>Place the ends of the wire through the two center holes of the connector strip.</a:t>
            </a:r>
          </a:p>
          <a:p>
            <a:pPr marL="171450" indent="-171450">
              <a:buFont typeface="Wingdings" pitchFamily="2" charset="2"/>
              <a:buChar char="q"/>
            </a:pPr>
            <a:r>
              <a:rPr lang="en-US" sz="1000" dirty="0" smtClean="0"/>
              <a:t>Twist a loop on one side as shown.</a:t>
            </a:r>
          </a:p>
          <a:p>
            <a:pPr marL="171450" indent="-171450">
              <a:buFont typeface="Wingdings" pitchFamily="2" charset="2"/>
              <a:buChar char="q"/>
            </a:pPr>
            <a:r>
              <a:rPr lang="en-US" sz="1000" dirty="0" smtClean="0"/>
              <a:t>Twist the two ends together on the other side to secure the loop to the center post of the connector strip.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183428" y="3445644"/>
            <a:ext cx="295897" cy="215444"/>
          </a:xfrm>
          <a:prstGeom prst="rect">
            <a:avLst/>
          </a:prstGeom>
          <a:solidFill>
            <a:srgbClr val="0070C0"/>
          </a:solidFill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42456" y="4839444"/>
            <a:ext cx="295897" cy="215444"/>
          </a:xfrm>
          <a:prstGeom prst="rect">
            <a:avLst/>
          </a:prstGeom>
          <a:solidFill>
            <a:srgbClr val="0070C0"/>
          </a:solidFill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2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90405" y="1206042"/>
            <a:ext cx="295897" cy="215444"/>
          </a:xfrm>
          <a:prstGeom prst="rect">
            <a:avLst/>
          </a:prstGeom>
          <a:solidFill>
            <a:srgbClr val="0070C0"/>
          </a:solidFill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1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978790" y="624126"/>
            <a:ext cx="295897" cy="215444"/>
          </a:xfrm>
          <a:prstGeom prst="rect">
            <a:avLst/>
          </a:prstGeom>
          <a:solidFill>
            <a:srgbClr val="0070C0"/>
          </a:solidFill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22" name="Line Callout 2 21"/>
          <p:cNvSpPr/>
          <p:nvPr/>
        </p:nvSpPr>
        <p:spPr>
          <a:xfrm flipH="1">
            <a:off x="5486400" y="3445644"/>
            <a:ext cx="3505200" cy="246221"/>
          </a:xfrm>
          <a:prstGeom prst="borderCallout2">
            <a:avLst>
              <a:gd name="adj1" fmla="val 134120"/>
              <a:gd name="adj2" fmla="val 67229"/>
              <a:gd name="adj3" fmla="val 227914"/>
              <a:gd name="adj4" fmla="val 67476"/>
              <a:gd name="adj5" fmla="val 364193"/>
              <a:gd name="adj6" fmla="val 64014"/>
            </a:avLst>
          </a:prstGeom>
          <a:ln w="19050" cmpd="sng">
            <a:solidFill>
              <a:schemeClr val="tx1"/>
            </a:solidFill>
            <a:prstDash val="solid"/>
            <a:tailEnd type="none"/>
          </a:ln>
          <a:effectLst>
            <a:glow rad="63500">
              <a:schemeClr val="bg1"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marL="171450" indent="-171450">
              <a:buFont typeface="Wingdings" pitchFamily="2" charset="2"/>
              <a:buChar char="q"/>
            </a:pPr>
            <a:r>
              <a:rPr lang="en-US" sz="1000" dirty="0" smtClean="0"/>
              <a:t>Slide the rubber bands over two support dowels as shown. </a:t>
            </a:r>
          </a:p>
        </p:txBody>
      </p:sp>
    </p:spTree>
    <p:extLst>
      <p:ext uri="{BB962C8B-B14F-4D97-AF65-F5344CB8AC3E}">
        <p14:creationId xmlns:p14="http://schemas.microsoft.com/office/powerpoint/2010/main" val="1171508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7928</TotalTime>
  <Words>729</Words>
  <Application>Microsoft Office PowerPoint</Application>
  <PresentationFormat>On-screen Show (16:10)</PresentationFormat>
  <Paragraphs>105</Paragraphs>
  <Slides>11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3" baseType="lpstr">
      <vt:lpstr>Office Theme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Darren</dc:creator>
  <cp:lastModifiedBy>Darren</cp:lastModifiedBy>
  <cp:revision>221</cp:revision>
  <dcterms:created xsi:type="dcterms:W3CDTF">2011-07-04T15:14:29Z</dcterms:created>
  <dcterms:modified xsi:type="dcterms:W3CDTF">2012-03-21T17:27:11Z</dcterms:modified>
</cp:coreProperties>
</file>